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pic>
        <p:nvPicPr>
          <p:cNvPr id="5" name="内容占位符 11" descr="0046044400890839_b"/>
          <p:cNvPicPr>
            <a:picLocks noGrp="1" noChangeAspect="1"/>
          </p:cNvPicPr>
          <p:nvPr>
            <p:ph sz="half" idx="4294967295"/>
          </p:nvPr>
        </p:nvPicPr>
        <p:blipFill>
          <a:blip r:embed="rId1"/>
          <a:srcRect t="7935" b="4359"/>
          <a:stretch>
            <a:fillRect/>
          </a:stretch>
        </p:blipFill>
        <p:spPr>
          <a:xfrm>
            <a:off x="451485" y="422910"/>
            <a:ext cx="11231245" cy="5919470"/>
          </a:xfrm>
        </p:spPr>
      </p:pic>
      <p:sp>
        <p:nvSpPr>
          <p:cNvPr id="3" name="副标题 2"/>
          <p:cNvSpPr>
            <a:spLocks noGrp="1"/>
          </p:cNvSpPr>
          <p:nvPr>
            <p:ph type="subTitle" idx="1"/>
          </p:nvPr>
        </p:nvSpPr>
        <p:spPr>
          <a:xfrm>
            <a:off x="1330325" y="4347210"/>
            <a:ext cx="9473565" cy="1489710"/>
          </a:xfrm>
        </p:spPr>
        <p:txBody>
          <a:bodyPr>
            <a:normAutofit fontScale="90000"/>
          </a:bodyPr>
          <a:p>
            <a:r>
              <a:rPr lang="zh-CN" altLang="en-US" sz="4400" b="1">
                <a:latin typeface="微软雅黑" panose="020B0503020204020204" charset="-122"/>
                <a:ea typeface="微软雅黑" panose="020B0503020204020204" charset="-122"/>
                <a:cs typeface="微软雅黑" panose="020B0503020204020204" charset="-122"/>
                <a:sym typeface="+mn-ea"/>
              </a:rPr>
              <a:t>徐州市正和天宇 建筑机械租赁有限公司</a:t>
            </a:r>
            <a:endParaRPr lang="zh-CN" altLang="en-US" sz="3200" b="1" dirty="0">
              <a:ea typeface="微软雅黑" panose="020B0503020204020204" charset="-122"/>
              <a:sym typeface="+mn-ea"/>
            </a:endParaRPr>
          </a:p>
          <a:p>
            <a:r>
              <a:rPr lang="zh-CN" altLang="en-US" sz="3600" b="1" dirty="0">
                <a:ea typeface="微软雅黑" panose="020B0503020204020204" charset="-122"/>
                <a:sym typeface="+mn-ea"/>
              </a:rPr>
              <a:t>PC工程塔吊选型及平面布置方法</a:t>
            </a:r>
            <a:endParaRPr lang="zh-CN" altLang="en-US" b="1" dirty="0">
              <a:ea typeface="微软雅黑" panose="020B0503020204020204" charset="-122"/>
            </a:endParaRPr>
          </a:p>
          <a:p>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ltLang="zh-CN"/>
              <a:t>.</a:t>
            </a:r>
            <a:endParaRPr lang="en-US" altLang="zh-CN"/>
          </a:p>
        </p:txBody>
      </p:sp>
      <p:sp>
        <p:nvSpPr>
          <p:cNvPr id="3" name="副标题 2"/>
          <p:cNvSpPr>
            <a:spLocks noGrp="1"/>
          </p:cNvSpPr>
          <p:nvPr>
            <p:ph type="subTitle" idx="1"/>
          </p:nvPr>
        </p:nvSpPr>
        <p:spPr/>
        <p:txBody>
          <a:bodyPr/>
          <a:p>
            <a:r>
              <a:rPr lang="en-US" altLang="zh-CN"/>
              <a:t>.</a:t>
            </a:r>
            <a:endParaRPr lang="en-US" altLang="zh-CN"/>
          </a:p>
        </p:txBody>
      </p:sp>
      <p:sp>
        <p:nvSpPr>
          <p:cNvPr id="13321" name="矩形 13320"/>
          <p:cNvSpPr/>
          <p:nvPr/>
        </p:nvSpPr>
        <p:spPr>
          <a:xfrm>
            <a:off x="494665" y="212725"/>
            <a:ext cx="5497195" cy="521970"/>
          </a:xfrm>
          <a:prstGeom prst="rect">
            <a:avLst/>
          </a:prstGeom>
          <a:noFill/>
          <a:ln w="9525">
            <a:noFill/>
          </a:ln>
        </p:spPr>
        <p:txBody>
          <a:bodyPr wrap="square" anchor="ctr">
            <a:spAutoFit/>
          </a:bodyPr>
          <a:p>
            <a:pPr indent="355600" defTabSz="0">
              <a:tabLst>
                <a:tab pos="228600" algn="l"/>
              </a:tabLst>
            </a:pPr>
            <a:r>
              <a:rPr lang="zh-CN" altLang="en-US" sz="2800" b="1" dirty="0">
                <a:solidFill>
                  <a:srgbClr val="0037A4"/>
                </a:solidFill>
                <a:latin typeface="微软雅黑" panose="020B0503020204020204" charset="-122"/>
                <a:ea typeface="微软雅黑" panose="020B0503020204020204" charset="-122"/>
              </a:rPr>
              <a:t>a 满足塔吊覆盖的要求</a:t>
            </a:r>
            <a:endParaRPr lang="zh-CN" altLang="en-US" sz="2800" b="1" dirty="0">
              <a:solidFill>
                <a:srgbClr val="0037A4"/>
              </a:solidFill>
              <a:latin typeface="微软雅黑" panose="020B0503020204020204" charset="-122"/>
              <a:ea typeface="微软雅黑" panose="020B0503020204020204" charset="-122"/>
            </a:endParaRPr>
          </a:p>
        </p:txBody>
      </p:sp>
      <p:pic>
        <p:nvPicPr>
          <p:cNvPr id="5" name="图片 4"/>
          <p:cNvPicPr>
            <a:picLocks noChangeAspect="1"/>
          </p:cNvPicPr>
          <p:nvPr/>
        </p:nvPicPr>
        <p:blipFill>
          <a:blip r:embed="rId1"/>
          <a:stretch>
            <a:fillRect/>
          </a:stretch>
        </p:blipFill>
        <p:spPr>
          <a:xfrm>
            <a:off x="2679065" y="734695"/>
            <a:ext cx="7328535" cy="5330825"/>
          </a:xfrm>
          <a:prstGeom prst="rect">
            <a:avLst/>
          </a:prstGeom>
        </p:spPr>
      </p:pic>
      <p:sp>
        <p:nvSpPr>
          <p:cNvPr id="6" name="文本框 5"/>
          <p:cNvSpPr txBox="1"/>
          <p:nvPr/>
        </p:nvSpPr>
        <p:spPr>
          <a:xfrm>
            <a:off x="1708785" y="5811520"/>
            <a:ext cx="7682865" cy="829945"/>
          </a:xfrm>
          <a:prstGeom prst="rect">
            <a:avLst/>
          </a:prstGeom>
          <a:noFill/>
          <a:ln w="9525">
            <a:noFill/>
          </a:ln>
        </p:spPr>
        <p:txBody>
          <a:bodyPr vert="horz" wrap="square" anchor="t">
            <a:spAutoFit/>
          </a:bodyPr>
          <a:p>
            <a:r>
              <a:rPr lang="zh-CN" altLang="en-US" sz="2400" b="1" dirty="0">
                <a:ea typeface="微软雅黑" panose="020B0503020204020204" charset="-122"/>
              </a:rPr>
              <a:t>布置在建筑长边中点附近可以获得较小的臂长且覆盖整个建筑和堆场</a:t>
            </a:r>
            <a:endParaRPr lang="zh-CN" altLang="en-US" sz="2400" b="1" dirty="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4373" name="组合 14372"/>
          <p:cNvGrpSpPr/>
          <p:nvPr/>
        </p:nvGrpSpPr>
        <p:grpSpPr>
          <a:xfrm rot="5400000" flipH="1">
            <a:off x="6470015" y="1652588"/>
            <a:ext cx="152400" cy="288925"/>
            <a:chOff x="0" y="0"/>
            <a:chExt cx="227" cy="227"/>
          </a:xfrm>
        </p:grpSpPr>
        <p:sp>
          <p:nvSpPr>
            <p:cNvPr id="14374" name="矩形 14373"/>
            <p:cNvSpPr/>
            <p:nvPr/>
          </p:nvSpPr>
          <p:spPr>
            <a:xfrm>
              <a:off x="0" y="0"/>
              <a:ext cx="227" cy="227"/>
            </a:xfrm>
            <a:prstGeom prst="rect">
              <a:avLst/>
            </a:prstGeom>
            <a:solidFill>
              <a:srgbClr val="FF9900"/>
            </a:solidFill>
            <a:ln w="9525" cap="flat" cmpd="sng">
              <a:solidFill>
                <a:srgbClr val="000000"/>
              </a:solidFill>
              <a:prstDash val="solid"/>
              <a:miter/>
              <a:headEnd type="none" w="med" len="med"/>
              <a:tailEnd type="none" w="med" len="med"/>
            </a:ln>
          </p:spPr>
          <p:txBody>
            <a:bodyPr/>
            <a:p>
              <a:endParaRPr lang="zh-CN" altLang="en-US"/>
            </a:p>
          </p:txBody>
        </p:sp>
        <p:sp>
          <p:nvSpPr>
            <p:cNvPr id="14375" name="直接连接符 14374"/>
            <p:cNvSpPr/>
            <p:nvPr/>
          </p:nvSpPr>
          <p:spPr>
            <a:xfrm flipH="1">
              <a:off x="0" y="0"/>
              <a:ext cx="210" cy="210"/>
            </a:xfrm>
            <a:prstGeom prst="line">
              <a:avLst/>
            </a:prstGeom>
            <a:ln w="9525" cap="flat" cmpd="sng">
              <a:solidFill>
                <a:srgbClr val="000000"/>
              </a:solidFill>
              <a:prstDash val="solid"/>
              <a:headEnd type="none" w="med" len="med"/>
              <a:tailEnd type="none" w="med" len="med"/>
            </a:ln>
          </p:spPr>
        </p:sp>
        <p:sp>
          <p:nvSpPr>
            <p:cNvPr id="14376" name="直接连接符 14375"/>
            <p:cNvSpPr/>
            <p:nvPr/>
          </p:nvSpPr>
          <p:spPr>
            <a:xfrm rot="-16012104" flipH="1">
              <a:off x="0" y="0"/>
              <a:ext cx="210" cy="210"/>
            </a:xfrm>
            <a:prstGeom prst="line">
              <a:avLst/>
            </a:prstGeom>
            <a:ln w="9525" cap="flat" cmpd="sng">
              <a:solidFill>
                <a:srgbClr val="000000"/>
              </a:solidFill>
              <a:prstDash val="solid"/>
              <a:headEnd type="none" w="med" len="med"/>
              <a:tailEnd type="none" w="med" len="med"/>
            </a:ln>
          </p:spPr>
        </p:sp>
      </p:grpSp>
      <p:sp>
        <p:nvSpPr>
          <p:cNvPr id="14338" name="矩形 14337"/>
          <p:cNvSpPr/>
          <p:nvPr/>
        </p:nvSpPr>
        <p:spPr>
          <a:xfrm>
            <a:off x="3933508" y="1880870"/>
            <a:ext cx="3313112" cy="182245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p>
            <a:pPr algn="ctr"/>
            <a:r>
              <a:rPr lang="zh-CN" altLang="en-US" sz="2400" dirty="0">
                <a:ea typeface="微软雅黑" panose="020B0503020204020204" charset="-122"/>
              </a:rPr>
              <a:t>拟建建筑</a:t>
            </a:r>
            <a:endParaRPr lang="zh-CN" altLang="en-US" sz="2400" dirty="0">
              <a:ea typeface="微软雅黑" panose="020B0503020204020204" charset="-122"/>
            </a:endParaRPr>
          </a:p>
        </p:txBody>
      </p:sp>
      <p:sp>
        <p:nvSpPr>
          <p:cNvPr id="2" name="标题 1"/>
          <p:cNvSpPr>
            <a:spLocks noGrp="1"/>
          </p:cNvSpPr>
          <p:nvPr>
            <p:ph type="ctrTitle"/>
          </p:nvPr>
        </p:nvSpPr>
        <p:spPr>
          <a:xfrm>
            <a:off x="1524000" y="1122363"/>
            <a:ext cx="9144000" cy="2387600"/>
          </a:xfrm>
        </p:spPr>
        <p:txBody>
          <a:bodyPr/>
          <a:p>
            <a:r>
              <a:rPr lang="en-US" altLang="zh-CN" sz="800"/>
              <a:t>.</a:t>
            </a:r>
            <a:endParaRPr lang="en-US" altLang="zh-CN" sz="800"/>
          </a:p>
        </p:txBody>
      </p:sp>
      <p:sp>
        <p:nvSpPr>
          <p:cNvPr id="3" name="副标题 2"/>
          <p:cNvSpPr>
            <a:spLocks noGrp="1"/>
          </p:cNvSpPr>
          <p:nvPr>
            <p:ph type="subTitle" idx="1"/>
          </p:nvPr>
        </p:nvSpPr>
        <p:spPr/>
        <p:txBody>
          <a:bodyPr/>
          <a:p>
            <a:r>
              <a:rPr lang="en-US" altLang="zh-CN" sz="800"/>
              <a:t>.</a:t>
            </a:r>
            <a:endParaRPr lang="en-US" altLang="zh-CN" sz="800"/>
          </a:p>
        </p:txBody>
      </p:sp>
      <p:sp>
        <p:nvSpPr>
          <p:cNvPr id="14391" name="矩形 14390"/>
          <p:cNvSpPr/>
          <p:nvPr/>
        </p:nvSpPr>
        <p:spPr>
          <a:xfrm>
            <a:off x="2818130" y="1122680"/>
            <a:ext cx="5543550" cy="4222750"/>
          </a:xfrm>
          <a:prstGeom prst="rect">
            <a:avLst/>
          </a:prstGeom>
          <a:noFill/>
          <a:ln w="19050" cap="flat" cmpd="sng">
            <a:solidFill>
              <a:srgbClr val="9900CC"/>
            </a:solidFill>
            <a:prstDash val="lgDash"/>
            <a:miter/>
            <a:headEnd type="none" w="med" len="med"/>
            <a:tailEnd type="none" w="med" len="med"/>
          </a:ln>
        </p:spPr>
        <p:txBody>
          <a:bodyPr/>
          <a:p>
            <a:endParaRPr lang="zh-CN" altLang="en-US"/>
          </a:p>
        </p:txBody>
      </p:sp>
      <p:sp>
        <p:nvSpPr>
          <p:cNvPr id="14340" name="椭圆 14339"/>
          <p:cNvSpPr/>
          <p:nvPr/>
        </p:nvSpPr>
        <p:spPr>
          <a:xfrm>
            <a:off x="4671695" y="491490"/>
            <a:ext cx="3689985" cy="3649980"/>
          </a:xfrm>
          <a:prstGeom prst="ellipse">
            <a:avLst/>
          </a:prstGeom>
          <a:noFill/>
          <a:ln w="9525" cap="flat" cmpd="sng">
            <a:solidFill>
              <a:srgbClr val="FF0000"/>
            </a:solidFill>
            <a:prstDash val="solid"/>
            <a:headEnd type="none" w="med" len="med"/>
            <a:tailEnd type="none" w="med" len="med"/>
          </a:ln>
        </p:spPr>
        <p:txBody>
          <a:bodyPr/>
          <a:p>
            <a:endParaRPr lang="zh-CN" altLang="en-US"/>
          </a:p>
        </p:txBody>
      </p:sp>
      <p:sp>
        <p:nvSpPr>
          <p:cNvPr id="14341" name="椭圆 14340"/>
          <p:cNvSpPr/>
          <p:nvPr/>
        </p:nvSpPr>
        <p:spPr>
          <a:xfrm>
            <a:off x="2817813" y="1706880"/>
            <a:ext cx="3384550" cy="3743325"/>
          </a:xfrm>
          <a:prstGeom prst="ellipse">
            <a:avLst/>
          </a:prstGeom>
          <a:noFill/>
          <a:ln w="9525" cap="flat" cmpd="sng">
            <a:solidFill>
              <a:srgbClr val="FF0000"/>
            </a:solidFill>
            <a:prstDash val="solid"/>
            <a:headEnd type="none" w="med" len="med"/>
            <a:tailEnd type="none" w="med" len="med"/>
          </a:ln>
        </p:spPr>
        <p:txBody>
          <a:bodyPr/>
          <a:p>
            <a:endParaRPr lang="zh-CN" altLang="en-US"/>
          </a:p>
        </p:txBody>
      </p:sp>
      <p:sp>
        <p:nvSpPr>
          <p:cNvPr id="14342" name="椭圆 14341"/>
          <p:cNvSpPr/>
          <p:nvPr/>
        </p:nvSpPr>
        <p:spPr>
          <a:xfrm>
            <a:off x="5082540" y="1991995"/>
            <a:ext cx="3384550" cy="3886200"/>
          </a:xfrm>
          <a:prstGeom prst="ellipse">
            <a:avLst/>
          </a:prstGeom>
          <a:noFill/>
          <a:ln w="9525" cap="flat" cmpd="sng">
            <a:solidFill>
              <a:srgbClr val="FF0000"/>
            </a:solidFill>
            <a:prstDash val="solid"/>
            <a:headEnd type="none" w="med" len="med"/>
            <a:tailEnd type="none" w="med" len="med"/>
          </a:ln>
        </p:spPr>
        <p:txBody>
          <a:bodyPr/>
          <a:p>
            <a:endParaRPr lang="zh-CN" altLang="en-US"/>
          </a:p>
        </p:txBody>
      </p:sp>
      <p:sp>
        <p:nvSpPr>
          <p:cNvPr id="14392" name="等腰三角形 14391"/>
          <p:cNvSpPr/>
          <p:nvPr/>
        </p:nvSpPr>
        <p:spPr>
          <a:xfrm flipV="1">
            <a:off x="5217160" y="1880870"/>
            <a:ext cx="1252220" cy="443230"/>
          </a:xfrm>
          <a:prstGeom prst="triangle">
            <a:avLst>
              <a:gd name="adj" fmla="val 50000"/>
            </a:avLst>
          </a:prstGeom>
          <a:pattFill prst="dkUpDiag">
            <a:fgClr>
              <a:srgbClr val="FF0000">
                <a:alpha val="89999"/>
              </a:srgbClr>
            </a:fgClr>
            <a:bgClr>
              <a:schemeClr val="bg1">
                <a:alpha val="89999"/>
              </a:schemeClr>
            </a:bgClr>
          </a:pattFill>
          <a:ln w="9525">
            <a:noFill/>
          </a:ln>
        </p:spPr>
        <p:txBody>
          <a:bodyPr/>
          <a:p>
            <a:endParaRPr lang="zh-CN" altLang="en-US"/>
          </a:p>
        </p:txBody>
      </p:sp>
      <p:grpSp>
        <p:nvGrpSpPr>
          <p:cNvPr id="14377" name="组合 14376"/>
          <p:cNvGrpSpPr/>
          <p:nvPr/>
        </p:nvGrpSpPr>
        <p:grpSpPr>
          <a:xfrm rot="5400000">
            <a:off x="4604385" y="1758950"/>
            <a:ext cx="3889375" cy="288925"/>
            <a:chOff x="0" y="0"/>
            <a:chExt cx="3026" cy="181"/>
          </a:xfrm>
        </p:grpSpPr>
        <p:grpSp>
          <p:nvGrpSpPr>
            <p:cNvPr id="14378" name="组合 14377"/>
            <p:cNvGrpSpPr/>
            <p:nvPr/>
          </p:nvGrpSpPr>
          <p:grpSpPr>
            <a:xfrm>
              <a:off x="1089" y="0"/>
              <a:ext cx="1937" cy="181"/>
              <a:chOff x="0" y="0"/>
              <a:chExt cx="1937" cy="181"/>
            </a:xfrm>
          </p:grpSpPr>
          <p:sp>
            <p:nvSpPr>
              <p:cNvPr id="14379" name="矩形 14378"/>
              <p:cNvSpPr/>
              <p:nvPr/>
            </p:nvSpPr>
            <p:spPr>
              <a:xfrm rot="-16200000" flipH="1">
                <a:off x="-22" y="22"/>
                <a:ext cx="181" cy="136"/>
              </a:xfrm>
              <a:prstGeom prst="rect">
                <a:avLst/>
              </a:prstGeom>
              <a:solidFill>
                <a:srgbClr val="FF9900"/>
              </a:solidFill>
              <a:ln w="9525" cap="flat" cmpd="sng">
                <a:solidFill>
                  <a:srgbClr val="000000"/>
                </a:solidFill>
                <a:prstDash val="solid"/>
                <a:miter/>
                <a:headEnd type="none" w="med" len="med"/>
                <a:tailEnd type="none" w="med" len="med"/>
              </a:ln>
            </p:spPr>
            <p:txBody>
              <a:bodyPr/>
              <a:p>
                <a:endParaRPr lang="zh-CN" altLang="en-US"/>
              </a:p>
            </p:txBody>
          </p:sp>
          <p:grpSp>
            <p:nvGrpSpPr>
              <p:cNvPr id="14380" name="组合 14379"/>
              <p:cNvGrpSpPr/>
              <p:nvPr/>
            </p:nvGrpSpPr>
            <p:grpSpPr>
              <a:xfrm>
                <a:off x="45" y="45"/>
                <a:ext cx="1892" cy="92"/>
                <a:chOff x="0" y="0"/>
                <a:chExt cx="1892" cy="92"/>
              </a:xfrm>
            </p:grpSpPr>
            <p:sp>
              <p:nvSpPr>
                <p:cNvPr id="14381" name="流程图: 摘录 14380"/>
                <p:cNvSpPr/>
                <p:nvPr/>
              </p:nvSpPr>
              <p:spPr>
                <a:xfrm rot="-16200000" flipH="1">
                  <a:off x="1082" y="-720"/>
                  <a:ext cx="90" cy="1530"/>
                </a:xfrm>
                <a:prstGeom prst="flowChartExtract">
                  <a:avLst/>
                </a:prstGeom>
                <a:solidFill>
                  <a:srgbClr val="FF9900"/>
                </a:solidFill>
                <a:ln w="9525" cap="flat" cmpd="sng">
                  <a:solidFill>
                    <a:srgbClr val="000000"/>
                  </a:solidFill>
                  <a:prstDash val="solid"/>
                  <a:miter/>
                  <a:headEnd type="none" w="med" len="med"/>
                  <a:tailEnd type="none" w="med" len="med"/>
                </a:ln>
              </p:spPr>
              <p:txBody>
                <a:bodyPr/>
                <a:p>
                  <a:endParaRPr lang="zh-CN" altLang="en-US"/>
                </a:p>
              </p:txBody>
            </p:sp>
            <p:sp>
              <p:nvSpPr>
                <p:cNvPr id="14382" name="矩形 14381"/>
                <p:cNvSpPr/>
                <p:nvPr/>
              </p:nvSpPr>
              <p:spPr>
                <a:xfrm rot="-16200000" flipH="1">
                  <a:off x="139" y="-139"/>
                  <a:ext cx="92" cy="371"/>
                </a:xfrm>
                <a:prstGeom prst="rect">
                  <a:avLst/>
                </a:prstGeom>
                <a:solidFill>
                  <a:srgbClr val="FF9900"/>
                </a:solidFill>
                <a:ln w="9525" cap="flat" cmpd="sng">
                  <a:solidFill>
                    <a:srgbClr val="000000"/>
                  </a:solidFill>
                  <a:prstDash val="solid"/>
                  <a:miter/>
                  <a:headEnd type="none" w="med" len="med"/>
                  <a:tailEnd type="none" w="med" len="med"/>
                </a:ln>
              </p:spPr>
              <p:txBody>
                <a:bodyPr/>
                <a:p>
                  <a:endParaRPr lang="zh-CN" altLang="en-US"/>
                </a:p>
              </p:txBody>
            </p:sp>
          </p:grpSp>
        </p:grpSp>
        <p:grpSp>
          <p:nvGrpSpPr>
            <p:cNvPr id="14383" name="组合 14382"/>
            <p:cNvGrpSpPr/>
            <p:nvPr/>
          </p:nvGrpSpPr>
          <p:grpSpPr>
            <a:xfrm rot="10800000">
              <a:off x="0" y="0"/>
              <a:ext cx="1937" cy="181"/>
              <a:chOff x="0" y="0"/>
              <a:chExt cx="1937" cy="181"/>
            </a:xfrm>
          </p:grpSpPr>
          <p:sp>
            <p:nvSpPr>
              <p:cNvPr id="14384" name="矩形 14383"/>
              <p:cNvSpPr/>
              <p:nvPr/>
            </p:nvSpPr>
            <p:spPr>
              <a:xfrm rot="-16200000" flipH="1">
                <a:off x="-22" y="22"/>
                <a:ext cx="181" cy="136"/>
              </a:xfrm>
              <a:prstGeom prst="rect">
                <a:avLst/>
              </a:prstGeom>
              <a:noFill/>
              <a:ln w="9525">
                <a:noFill/>
              </a:ln>
            </p:spPr>
            <p:txBody>
              <a:bodyPr/>
              <a:p>
                <a:endParaRPr lang="zh-CN" altLang="en-US"/>
              </a:p>
            </p:txBody>
          </p:sp>
          <p:grpSp>
            <p:nvGrpSpPr>
              <p:cNvPr id="14385" name="组合 14384"/>
              <p:cNvGrpSpPr/>
              <p:nvPr/>
            </p:nvGrpSpPr>
            <p:grpSpPr>
              <a:xfrm>
                <a:off x="45" y="45"/>
                <a:ext cx="1892" cy="92"/>
                <a:chOff x="0" y="0"/>
                <a:chExt cx="1892" cy="92"/>
              </a:xfrm>
            </p:grpSpPr>
            <p:sp>
              <p:nvSpPr>
                <p:cNvPr id="14386" name="流程图: 摘录 14385"/>
                <p:cNvSpPr/>
                <p:nvPr/>
              </p:nvSpPr>
              <p:spPr>
                <a:xfrm rot="-16200000" flipH="1">
                  <a:off x="1082" y="-720"/>
                  <a:ext cx="90" cy="1530"/>
                </a:xfrm>
                <a:prstGeom prst="flowChartExtract">
                  <a:avLst/>
                </a:prstGeom>
                <a:noFill/>
                <a:ln w="9525">
                  <a:noFill/>
                </a:ln>
              </p:spPr>
              <p:txBody>
                <a:bodyPr/>
                <a:p>
                  <a:endParaRPr lang="zh-CN" altLang="en-US"/>
                </a:p>
              </p:txBody>
            </p:sp>
            <p:sp>
              <p:nvSpPr>
                <p:cNvPr id="14387" name="矩形 14386"/>
                <p:cNvSpPr/>
                <p:nvPr/>
              </p:nvSpPr>
              <p:spPr>
                <a:xfrm rot="-16200000" flipH="1">
                  <a:off x="139" y="-139"/>
                  <a:ext cx="92" cy="371"/>
                </a:xfrm>
                <a:prstGeom prst="rect">
                  <a:avLst/>
                </a:prstGeom>
                <a:noFill/>
                <a:ln w="9525">
                  <a:noFill/>
                </a:ln>
              </p:spPr>
              <p:txBody>
                <a:bodyPr/>
                <a:p>
                  <a:endParaRPr lang="zh-CN" altLang="en-US"/>
                </a:p>
              </p:txBody>
            </p:sp>
          </p:grpSp>
        </p:grpSp>
      </p:grpSp>
      <p:grpSp>
        <p:nvGrpSpPr>
          <p:cNvPr id="14343" name="组合 14342"/>
          <p:cNvGrpSpPr/>
          <p:nvPr/>
        </p:nvGrpSpPr>
        <p:grpSpPr>
          <a:xfrm rot="16200000">
            <a:off x="4793933" y="3678555"/>
            <a:ext cx="3792537" cy="285750"/>
            <a:chOff x="0" y="0"/>
            <a:chExt cx="3026" cy="181"/>
          </a:xfrm>
        </p:grpSpPr>
        <p:grpSp>
          <p:nvGrpSpPr>
            <p:cNvPr id="14344" name="组合 14343"/>
            <p:cNvGrpSpPr/>
            <p:nvPr/>
          </p:nvGrpSpPr>
          <p:grpSpPr>
            <a:xfrm>
              <a:off x="1089" y="0"/>
              <a:ext cx="1937" cy="181"/>
              <a:chOff x="0" y="0"/>
              <a:chExt cx="1937" cy="181"/>
            </a:xfrm>
          </p:grpSpPr>
          <p:sp>
            <p:nvSpPr>
              <p:cNvPr id="14345" name="矩形 14344"/>
              <p:cNvSpPr/>
              <p:nvPr/>
            </p:nvSpPr>
            <p:spPr>
              <a:xfrm rot="-16200000" flipH="1">
                <a:off x="-22" y="22"/>
                <a:ext cx="181" cy="136"/>
              </a:xfrm>
              <a:prstGeom prst="rect">
                <a:avLst/>
              </a:prstGeom>
              <a:solidFill>
                <a:srgbClr val="FF9900"/>
              </a:solidFill>
              <a:ln w="9525" cap="flat" cmpd="sng">
                <a:solidFill>
                  <a:srgbClr val="000000"/>
                </a:solidFill>
                <a:prstDash val="solid"/>
                <a:miter/>
                <a:headEnd type="none" w="med" len="med"/>
                <a:tailEnd type="none" w="med" len="med"/>
              </a:ln>
            </p:spPr>
            <p:txBody>
              <a:bodyPr/>
              <a:p>
                <a:endParaRPr lang="zh-CN" altLang="en-US"/>
              </a:p>
            </p:txBody>
          </p:sp>
          <p:grpSp>
            <p:nvGrpSpPr>
              <p:cNvPr id="14346" name="组合 14345"/>
              <p:cNvGrpSpPr/>
              <p:nvPr/>
            </p:nvGrpSpPr>
            <p:grpSpPr>
              <a:xfrm>
                <a:off x="45" y="45"/>
                <a:ext cx="1892" cy="92"/>
                <a:chOff x="0" y="0"/>
                <a:chExt cx="1892" cy="92"/>
              </a:xfrm>
            </p:grpSpPr>
            <p:sp>
              <p:nvSpPr>
                <p:cNvPr id="14347" name="流程图: 摘录 14346"/>
                <p:cNvSpPr/>
                <p:nvPr/>
              </p:nvSpPr>
              <p:spPr>
                <a:xfrm rot="-16200000" flipH="1">
                  <a:off x="1082" y="-720"/>
                  <a:ext cx="90" cy="1530"/>
                </a:xfrm>
                <a:prstGeom prst="flowChartExtract">
                  <a:avLst/>
                </a:prstGeom>
                <a:solidFill>
                  <a:srgbClr val="FF9900"/>
                </a:solidFill>
                <a:ln w="9525" cap="flat" cmpd="sng">
                  <a:solidFill>
                    <a:srgbClr val="000000"/>
                  </a:solidFill>
                  <a:prstDash val="solid"/>
                  <a:miter/>
                  <a:headEnd type="none" w="med" len="med"/>
                  <a:tailEnd type="none" w="med" len="med"/>
                </a:ln>
              </p:spPr>
              <p:txBody>
                <a:bodyPr/>
                <a:p>
                  <a:endParaRPr lang="zh-CN" altLang="en-US"/>
                </a:p>
              </p:txBody>
            </p:sp>
            <p:sp>
              <p:nvSpPr>
                <p:cNvPr id="14348" name="矩形 14347"/>
                <p:cNvSpPr/>
                <p:nvPr/>
              </p:nvSpPr>
              <p:spPr>
                <a:xfrm rot="-16200000" flipH="1">
                  <a:off x="139" y="-139"/>
                  <a:ext cx="92" cy="371"/>
                </a:xfrm>
                <a:prstGeom prst="rect">
                  <a:avLst/>
                </a:prstGeom>
                <a:solidFill>
                  <a:srgbClr val="FF9900"/>
                </a:solidFill>
                <a:ln w="9525" cap="flat" cmpd="sng">
                  <a:solidFill>
                    <a:srgbClr val="000000"/>
                  </a:solidFill>
                  <a:prstDash val="solid"/>
                  <a:miter/>
                  <a:headEnd type="none" w="med" len="med"/>
                  <a:tailEnd type="none" w="med" len="med"/>
                </a:ln>
              </p:spPr>
              <p:txBody>
                <a:bodyPr/>
                <a:p>
                  <a:endParaRPr lang="zh-CN" altLang="en-US"/>
                </a:p>
              </p:txBody>
            </p:sp>
          </p:grpSp>
        </p:grpSp>
        <p:grpSp>
          <p:nvGrpSpPr>
            <p:cNvPr id="14349" name="组合 14348"/>
            <p:cNvGrpSpPr/>
            <p:nvPr/>
          </p:nvGrpSpPr>
          <p:grpSpPr>
            <a:xfrm rot="10800000">
              <a:off x="0" y="0"/>
              <a:ext cx="1937" cy="181"/>
              <a:chOff x="0" y="0"/>
              <a:chExt cx="1937" cy="181"/>
            </a:xfrm>
          </p:grpSpPr>
          <p:sp>
            <p:nvSpPr>
              <p:cNvPr id="14350" name="矩形 14349"/>
              <p:cNvSpPr/>
              <p:nvPr/>
            </p:nvSpPr>
            <p:spPr>
              <a:xfrm rot="-16200000" flipH="1">
                <a:off x="-22" y="22"/>
                <a:ext cx="181" cy="136"/>
              </a:xfrm>
              <a:prstGeom prst="rect">
                <a:avLst/>
              </a:prstGeom>
              <a:noFill/>
              <a:ln w="9525">
                <a:noFill/>
              </a:ln>
            </p:spPr>
            <p:txBody>
              <a:bodyPr/>
              <a:p>
                <a:endParaRPr lang="zh-CN" altLang="en-US"/>
              </a:p>
            </p:txBody>
          </p:sp>
          <p:grpSp>
            <p:nvGrpSpPr>
              <p:cNvPr id="14351" name="组合 14350"/>
              <p:cNvGrpSpPr/>
              <p:nvPr/>
            </p:nvGrpSpPr>
            <p:grpSpPr>
              <a:xfrm>
                <a:off x="45" y="45"/>
                <a:ext cx="1892" cy="92"/>
                <a:chOff x="0" y="0"/>
                <a:chExt cx="1892" cy="92"/>
              </a:xfrm>
            </p:grpSpPr>
            <p:sp>
              <p:nvSpPr>
                <p:cNvPr id="14352" name="流程图: 摘录 14351"/>
                <p:cNvSpPr/>
                <p:nvPr/>
              </p:nvSpPr>
              <p:spPr>
                <a:xfrm rot="-16200000" flipH="1">
                  <a:off x="1082" y="-720"/>
                  <a:ext cx="90" cy="1530"/>
                </a:xfrm>
                <a:prstGeom prst="flowChartExtract">
                  <a:avLst/>
                </a:prstGeom>
                <a:noFill/>
                <a:ln w="9525">
                  <a:noFill/>
                </a:ln>
              </p:spPr>
              <p:txBody>
                <a:bodyPr/>
                <a:p>
                  <a:endParaRPr lang="zh-CN" altLang="en-US"/>
                </a:p>
              </p:txBody>
            </p:sp>
            <p:sp>
              <p:nvSpPr>
                <p:cNvPr id="14353" name="矩形 14352"/>
                <p:cNvSpPr/>
                <p:nvPr/>
              </p:nvSpPr>
              <p:spPr>
                <a:xfrm rot="-16200000" flipH="1">
                  <a:off x="139" y="-139"/>
                  <a:ext cx="92" cy="371"/>
                </a:xfrm>
                <a:prstGeom prst="rect">
                  <a:avLst/>
                </a:prstGeom>
                <a:noFill/>
                <a:ln w="9525">
                  <a:noFill/>
                </a:ln>
              </p:spPr>
              <p:txBody>
                <a:bodyPr/>
                <a:p>
                  <a:endParaRPr lang="zh-CN" altLang="en-US"/>
                </a:p>
              </p:txBody>
            </p:sp>
          </p:grpSp>
        </p:grpSp>
      </p:grpSp>
      <p:grpSp>
        <p:nvGrpSpPr>
          <p:cNvPr id="14354" name="组合 14353"/>
          <p:cNvGrpSpPr/>
          <p:nvPr/>
        </p:nvGrpSpPr>
        <p:grpSpPr>
          <a:xfrm rot="16200000">
            <a:off x="2390140" y="3547110"/>
            <a:ext cx="3787775" cy="250825"/>
            <a:chOff x="0" y="0"/>
            <a:chExt cx="3026" cy="181"/>
          </a:xfrm>
        </p:grpSpPr>
        <p:grpSp>
          <p:nvGrpSpPr>
            <p:cNvPr id="14355" name="组合 14354"/>
            <p:cNvGrpSpPr/>
            <p:nvPr/>
          </p:nvGrpSpPr>
          <p:grpSpPr>
            <a:xfrm>
              <a:off x="1089" y="0"/>
              <a:ext cx="1937" cy="181"/>
              <a:chOff x="0" y="0"/>
              <a:chExt cx="1937" cy="181"/>
            </a:xfrm>
          </p:grpSpPr>
          <p:sp>
            <p:nvSpPr>
              <p:cNvPr id="14356" name="矩形 14355"/>
              <p:cNvSpPr/>
              <p:nvPr/>
            </p:nvSpPr>
            <p:spPr>
              <a:xfrm rot="-16200000" flipH="1">
                <a:off x="-22" y="22"/>
                <a:ext cx="181" cy="136"/>
              </a:xfrm>
              <a:prstGeom prst="rect">
                <a:avLst/>
              </a:prstGeom>
              <a:solidFill>
                <a:srgbClr val="FF9900"/>
              </a:solidFill>
              <a:ln w="9525" cap="flat" cmpd="sng">
                <a:solidFill>
                  <a:srgbClr val="000000"/>
                </a:solidFill>
                <a:prstDash val="solid"/>
                <a:miter/>
                <a:headEnd type="none" w="med" len="med"/>
                <a:tailEnd type="none" w="med" len="med"/>
              </a:ln>
            </p:spPr>
            <p:txBody>
              <a:bodyPr/>
              <a:p>
                <a:endParaRPr lang="zh-CN" altLang="en-US"/>
              </a:p>
            </p:txBody>
          </p:sp>
          <p:grpSp>
            <p:nvGrpSpPr>
              <p:cNvPr id="14357" name="组合 14356"/>
              <p:cNvGrpSpPr/>
              <p:nvPr/>
            </p:nvGrpSpPr>
            <p:grpSpPr>
              <a:xfrm>
                <a:off x="45" y="45"/>
                <a:ext cx="1892" cy="92"/>
                <a:chOff x="0" y="0"/>
                <a:chExt cx="1892" cy="92"/>
              </a:xfrm>
            </p:grpSpPr>
            <p:sp>
              <p:nvSpPr>
                <p:cNvPr id="14358" name="流程图: 摘录 14357"/>
                <p:cNvSpPr/>
                <p:nvPr/>
              </p:nvSpPr>
              <p:spPr>
                <a:xfrm rot="-16200000" flipH="1">
                  <a:off x="1082" y="-720"/>
                  <a:ext cx="90" cy="1530"/>
                </a:xfrm>
                <a:prstGeom prst="flowChartExtract">
                  <a:avLst/>
                </a:prstGeom>
                <a:solidFill>
                  <a:srgbClr val="FF9900"/>
                </a:solidFill>
                <a:ln w="9525" cap="flat" cmpd="sng">
                  <a:solidFill>
                    <a:srgbClr val="000000"/>
                  </a:solidFill>
                  <a:prstDash val="solid"/>
                  <a:miter/>
                  <a:headEnd type="none" w="med" len="med"/>
                  <a:tailEnd type="none" w="med" len="med"/>
                </a:ln>
              </p:spPr>
              <p:txBody>
                <a:bodyPr/>
                <a:p>
                  <a:endParaRPr lang="zh-CN" altLang="en-US"/>
                </a:p>
              </p:txBody>
            </p:sp>
            <p:sp>
              <p:nvSpPr>
                <p:cNvPr id="14359" name="矩形 14358"/>
                <p:cNvSpPr/>
                <p:nvPr/>
              </p:nvSpPr>
              <p:spPr>
                <a:xfrm rot="-16200000" flipH="1">
                  <a:off x="139" y="-139"/>
                  <a:ext cx="92" cy="371"/>
                </a:xfrm>
                <a:prstGeom prst="rect">
                  <a:avLst/>
                </a:prstGeom>
                <a:solidFill>
                  <a:srgbClr val="FF9900"/>
                </a:solidFill>
                <a:ln w="9525" cap="flat" cmpd="sng">
                  <a:solidFill>
                    <a:srgbClr val="000000"/>
                  </a:solidFill>
                  <a:prstDash val="solid"/>
                  <a:miter/>
                  <a:headEnd type="none" w="med" len="med"/>
                  <a:tailEnd type="none" w="med" len="med"/>
                </a:ln>
              </p:spPr>
              <p:txBody>
                <a:bodyPr/>
                <a:p>
                  <a:endParaRPr lang="zh-CN" altLang="en-US"/>
                </a:p>
              </p:txBody>
            </p:sp>
          </p:grpSp>
        </p:grpSp>
        <p:grpSp>
          <p:nvGrpSpPr>
            <p:cNvPr id="14360" name="组合 14359"/>
            <p:cNvGrpSpPr/>
            <p:nvPr/>
          </p:nvGrpSpPr>
          <p:grpSpPr>
            <a:xfrm rot="10800000">
              <a:off x="0" y="0"/>
              <a:ext cx="1937" cy="181"/>
              <a:chOff x="0" y="0"/>
              <a:chExt cx="1937" cy="181"/>
            </a:xfrm>
          </p:grpSpPr>
          <p:sp>
            <p:nvSpPr>
              <p:cNvPr id="14361" name="矩形 14360"/>
              <p:cNvSpPr/>
              <p:nvPr/>
            </p:nvSpPr>
            <p:spPr>
              <a:xfrm rot="-16200000" flipH="1">
                <a:off x="-22" y="22"/>
                <a:ext cx="181" cy="136"/>
              </a:xfrm>
              <a:prstGeom prst="rect">
                <a:avLst/>
              </a:prstGeom>
              <a:noFill/>
              <a:ln w="9525">
                <a:noFill/>
              </a:ln>
            </p:spPr>
            <p:txBody>
              <a:bodyPr/>
              <a:p>
                <a:endParaRPr lang="zh-CN" altLang="en-US"/>
              </a:p>
            </p:txBody>
          </p:sp>
          <p:grpSp>
            <p:nvGrpSpPr>
              <p:cNvPr id="14362" name="组合 14361"/>
              <p:cNvGrpSpPr/>
              <p:nvPr/>
            </p:nvGrpSpPr>
            <p:grpSpPr>
              <a:xfrm>
                <a:off x="45" y="45"/>
                <a:ext cx="1892" cy="92"/>
                <a:chOff x="0" y="0"/>
                <a:chExt cx="1892" cy="92"/>
              </a:xfrm>
            </p:grpSpPr>
            <p:sp>
              <p:nvSpPr>
                <p:cNvPr id="14363" name="流程图: 摘录 14362"/>
                <p:cNvSpPr/>
                <p:nvPr/>
              </p:nvSpPr>
              <p:spPr>
                <a:xfrm rot="-16200000" flipH="1">
                  <a:off x="1082" y="-720"/>
                  <a:ext cx="90" cy="1530"/>
                </a:xfrm>
                <a:prstGeom prst="flowChartExtract">
                  <a:avLst/>
                </a:prstGeom>
                <a:noFill/>
                <a:ln w="9525">
                  <a:noFill/>
                </a:ln>
              </p:spPr>
              <p:txBody>
                <a:bodyPr/>
                <a:p>
                  <a:endParaRPr lang="zh-CN" altLang="en-US"/>
                </a:p>
              </p:txBody>
            </p:sp>
            <p:sp>
              <p:nvSpPr>
                <p:cNvPr id="14364" name="矩形 14363"/>
                <p:cNvSpPr/>
                <p:nvPr/>
              </p:nvSpPr>
              <p:spPr>
                <a:xfrm rot="-16200000" flipH="1">
                  <a:off x="139" y="-139"/>
                  <a:ext cx="92" cy="371"/>
                </a:xfrm>
                <a:prstGeom prst="rect">
                  <a:avLst/>
                </a:prstGeom>
                <a:noFill/>
                <a:ln w="9525">
                  <a:noFill/>
                </a:ln>
              </p:spPr>
              <p:txBody>
                <a:bodyPr/>
                <a:p>
                  <a:endParaRPr lang="zh-CN" altLang="en-US"/>
                </a:p>
              </p:txBody>
            </p:sp>
          </p:grpSp>
        </p:grpSp>
      </p:grpSp>
      <p:grpSp>
        <p:nvGrpSpPr>
          <p:cNvPr id="14369" name="组合 14368"/>
          <p:cNvGrpSpPr/>
          <p:nvPr/>
        </p:nvGrpSpPr>
        <p:grpSpPr>
          <a:xfrm rot="5400000" flipH="1">
            <a:off x="4210368" y="3631883"/>
            <a:ext cx="144462" cy="288925"/>
            <a:chOff x="0" y="0"/>
            <a:chExt cx="227" cy="227"/>
          </a:xfrm>
        </p:grpSpPr>
        <p:sp>
          <p:nvSpPr>
            <p:cNvPr id="14370" name="矩形 14369"/>
            <p:cNvSpPr/>
            <p:nvPr/>
          </p:nvSpPr>
          <p:spPr>
            <a:xfrm>
              <a:off x="0" y="0"/>
              <a:ext cx="227" cy="227"/>
            </a:xfrm>
            <a:prstGeom prst="rect">
              <a:avLst/>
            </a:prstGeom>
            <a:solidFill>
              <a:srgbClr val="FF9900"/>
            </a:solidFill>
            <a:ln w="9525" cap="flat" cmpd="sng">
              <a:solidFill>
                <a:srgbClr val="000000"/>
              </a:solidFill>
              <a:prstDash val="solid"/>
              <a:miter/>
              <a:headEnd type="none" w="med" len="med"/>
              <a:tailEnd type="none" w="med" len="med"/>
            </a:ln>
          </p:spPr>
          <p:txBody>
            <a:bodyPr/>
            <a:p>
              <a:endParaRPr lang="zh-CN" altLang="en-US"/>
            </a:p>
          </p:txBody>
        </p:sp>
        <p:sp>
          <p:nvSpPr>
            <p:cNvPr id="14371" name="直接连接符 14370"/>
            <p:cNvSpPr/>
            <p:nvPr/>
          </p:nvSpPr>
          <p:spPr>
            <a:xfrm flipH="1">
              <a:off x="0" y="0"/>
              <a:ext cx="210" cy="210"/>
            </a:xfrm>
            <a:prstGeom prst="line">
              <a:avLst/>
            </a:prstGeom>
            <a:ln w="9525" cap="flat" cmpd="sng">
              <a:solidFill>
                <a:srgbClr val="000000"/>
              </a:solidFill>
              <a:prstDash val="solid"/>
              <a:headEnd type="none" w="med" len="med"/>
              <a:tailEnd type="none" w="med" len="med"/>
            </a:ln>
          </p:spPr>
        </p:sp>
        <p:sp>
          <p:nvSpPr>
            <p:cNvPr id="14372" name="直接连接符 14371"/>
            <p:cNvSpPr/>
            <p:nvPr/>
          </p:nvSpPr>
          <p:spPr>
            <a:xfrm rot="-16012104" flipH="1">
              <a:off x="0" y="0"/>
              <a:ext cx="210" cy="210"/>
            </a:xfrm>
            <a:prstGeom prst="line">
              <a:avLst/>
            </a:prstGeom>
            <a:ln w="9525" cap="flat" cmpd="sng">
              <a:solidFill>
                <a:srgbClr val="000000"/>
              </a:solidFill>
              <a:prstDash val="solid"/>
              <a:headEnd type="none" w="med" len="med"/>
              <a:tailEnd type="none" w="med" len="med"/>
            </a:ln>
          </p:spPr>
        </p:sp>
      </p:grpSp>
      <p:grpSp>
        <p:nvGrpSpPr>
          <p:cNvPr id="14365" name="组合 14364"/>
          <p:cNvGrpSpPr/>
          <p:nvPr/>
        </p:nvGrpSpPr>
        <p:grpSpPr>
          <a:xfrm rot="5400000" flipH="1">
            <a:off x="6613843" y="3808413"/>
            <a:ext cx="144462" cy="288925"/>
            <a:chOff x="0" y="0"/>
            <a:chExt cx="227" cy="227"/>
          </a:xfrm>
        </p:grpSpPr>
        <p:sp>
          <p:nvSpPr>
            <p:cNvPr id="14366" name="矩形 14365"/>
            <p:cNvSpPr/>
            <p:nvPr/>
          </p:nvSpPr>
          <p:spPr>
            <a:xfrm>
              <a:off x="0" y="0"/>
              <a:ext cx="227" cy="227"/>
            </a:xfrm>
            <a:prstGeom prst="rect">
              <a:avLst/>
            </a:prstGeom>
            <a:solidFill>
              <a:srgbClr val="FF9900"/>
            </a:solidFill>
            <a:ln w="9525" cap="flat" cmpd="sng">
              <a:solidFill>
                <a:srgbClr val="000000"/>
              </a:solidFill>
              <a:prstDash val="solid"/>
              <a:miter/>
              <a:headEnd type="none" w="med" len="med"/>
              <a:tailEnd type="none" w="med" len="med"/>
            </a:ln>
          </p:spPr>
          <p:txBody>
            <a:bodyPr/>
            <a:p>
              <a:endParaRPr lang="zh-CN" altLang="en-US"/>
            </a:p>
          </p:txBody>
        </p:sp>
        <p:sp>
          <p:nvSpPr>
            <p:cNvPr id="14367" name="直接连接符 14366"/>
            <p:cNvSpPr/>
            <p:nvPr/>
          </p:nvSpPr>
          <p:spPr>
            <a:xfrm flipH="1">
              <a:off x="0" y="0"/>
              <a:ext cx="210" cy="210"/>
            </a:xfrm>
            <a:prstGeom prst="line">
              <a:avLst/>
            </a:prstGeom>
            <a:ln w="9525" cap="flat" cmpd="sng">
              <a:solidFill>
                <a:srgbClr val="000000"/>
              </a:solidFill>
              <a:prstDash val="solid"/>
              <a:headEnd type="none" w="med" len="med"/>
              <a:tailEnd type="none" w="med" len="med"/>
            </a:ln>
          </p:spPr>
        </p:sp>
        <p:sp>
          <p:nvSpPr>
            <p:cNvPr id="14368" name="直接连接符 14367"/>
            <p:cNvSpPr/>
            <p:nvPr/>
          </p:nvSpPr>
          <p:spPr>
            <a:xfrm rot="-16012104" flipH="1">
              <a:off x="0" y="0"/>
              <a:ext cx="210" cy="210"/>
            </a:xfrm>
            <a:prstGeom prst="line">
              <a:avLst/>
            </a:prstGeom>
            <a:ln w="9525" cap="flat" cmpd="sng">
              <a:solidFill>
                <a:srgbClr val="000000"/>
              </a:solidFill>
              <a:prstDash val="solid"/>
              <a:headEnd type="none" w="med" len="med"/>
              <a:tailEnd type="none" w="med" len="med"/>
            </a:ln>
          </p:spPr>
        </p:sp>
      </p:grpSp>
      <p:sp>
        <p:nvSpPr>
          <p:cNvPr id="14388" name="矩形 14387"/>
          <p:cNvSpPr/>
          <p:nvPr/>
        </p:nvSpPr>
        <p:spPr>
          <a:xfrm>
            <a:off x="611188" y="633095"/>
            <a:ext cx="5400675" cy="521970"/>
          </a:xfrm>
          <a:prstGeom prst="rect">
            <a:avLst/>
          </a:prstGeom>
          <a:noFill/>
          <a:ln w="9525">
            <a:noFill/>
          </a:ln>
        </p:spPr>
        <p:txBody>
          <a:bodyPr vert="horz" wrap="square" anchor="ctr">
            <a:spAutoFit/>
          </a:bodyPr>
          <a:p>
            <a:pPr indent="355600" defTabSz="0">
              <a:tabLst>
                <a:tab pos="228600" algn="l"/>
              </a:tabLst>
            </a:pPr>
            <a:r>
              <a:rPr lang="zh-CN" altLang="en-US" sz="2800" b="1" dirty="0">
                <a:solidFill>
                  <a:srgbClr val="0037A4"/>
                </a:solidFill>
                <a:latin typeface="微软雅黑" panose="020B0503020204020204" charset="-122"/>
                <a:ea typeface="微软雅黑" panose="020B0503020204020204" charset="-122"/>
              </a:rPr>
              <a:t>a 满足塔吊覆盖的要求</a:t>
            </a:r>
            <a:endParaRPr lang="zh-CN" altLang="en-US" sz="2800" b="1" dirty="0">
              <a:solidFill>
                <a:srgbClr val="0037A4"/>
              </a:solidFill>
              <a:latin typeface="微软雅黑" panose="020B0503020204020204" charset="-122"/>
              <a:ea typeface="微软雅黑" panose="020B0503020204020204" charset="-122"/>
            </a:endParaRPr>
          </a:p>
        </p:txBody>
      </p:sp>
      <p:sp>
        <p:nvSpPr>
          <p:cNvPr id="14390" name="文本框 14389"/>
          <p:cNvSpPr txBox="1"/>
          <p:nvPr/>
        </p:nvSpPr>
        <p:spPr>
          <a:xfrm>
            <a:off x="918845" y="5878195"/>
            <a:ext cx="8903970" cy="953135"/>
          </a:xfrm>
          <a:prstGeom prst="rect">
            <a:avLst/>
          </a:prstGeom>
          <a:noFill/>
          <a:ln w="9525">
            <a:noFill/>
          </a:ln>
        </p:spPr>
        <p:txBody>
          <a:bodyPr vert="horz" wrap="square" anchor="t">
            <a:spAutoFit/>
          </a:bodyPr>
          <a:p>
            <a:r>
              <a:rPr lang="zh-CN" altLang="en-US" sz="2800" b="1" dirty="0">
                <a:ea typeface="微软雅黑" panose="020B0503020204020204" charset="-122"/>
              </a:rPr>
              <a:t>两台塔吊对向布置可以在较小臂长、较大起重能力情况下覆盖整个建筑</a:t>
            </a:r>
            <a:endParaRPr lang="zh-CN" altLang="en-US" sz="2800" b="1" dirty="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3" presetClass="entr" presetSubtype="16" fill="hold" nodeType="clickEffect">
                                  <p:stCondLst>
                                    <p:cond delay="0"/>
                                  </p:stCondLst>
                                  <p:childTnLst>
                                    <p:set>
                                      <p:cBhvr>
                                        <p:cTn id="10" dur="1" fill="hold">
                                          <p:stCondLst>
                                            <p:cond delay="0"/>
                                          </p:stCondLst>
                                        </p:cTn>
                                        <p:tgtEl>
                                          <p:spTgt spid="14340"/>
                                        </p:tgtEl>
                                        <p:attrNameLst>
                                          <p:attrName>style.visibility</p:attrName>
                                        </p:attrNameLst>
                                      </p:cBhvr>
                                      <p:to>
                                        <p:strVal val="visible"/>
                                      </p:to>
                                    </p:set>
                                    <p:animEffect transition="in" filter="plus(in)">
                                      <p:cBhvr>
                                        <p:cTn id="11" dur="1000"/>
                                        <p:tgtEl>
                                          <p:spTgt spid="14340"/>
                                        </p:tgtEl>
                                      </p:cBhvr>
                                    </p:animEffect>
                                  </p:childTnLst>
                                </p:cTn>
                              </p:par>
                              <p:par>
                                <p:cTn id="12" presetID="10" presetClass="entr" presetSubtype="0" fill="hold" nodeType="withEffect">
                                  <p:stCondLst>
                                    <p:cond delay="0"/>
                                  </p:stCondLst>
                                  <p:childTnLst>
                                    <p:set>
                                      <p:cBhvr>
                                        <p:cTn id="13" dur="1" fill="hold">
                                          <p:stCondLst>
                                            <p:cond delay="0"/>
                                          </p:stCondLst>
                                        </p:cTn>
                                        <p:tgtEl>
                                          <p:spTgt spid="14341"/>
                                        </p:tgtEl>
                                        <p:attrNameLst>
                                          <p:attrName>style.visibility</p:attrName>
                                        </p:attrNameLst>
                                      </p:cBhvr>
                                      <p:to>
                                        <p:strVal val="visible"/>
                                      </p:to>
                                    </p:set>
                                    <p:animEffect transition="in" filter="fade">
                                      <p:cBhvr>
                                        <p:cTn id="14" dur="2000"/>
                                        <p:tgtEl>
                                          <p:spTgt spid="1434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4342"/>
                                        </p:tgtEl>
                                        <p:attrNameLst>
                                          <p:attrName>style.visibility</p:attrName>
                                        </p:attrNameLst>
                                      </p:cBhvr>
                                      <p:to>
                                        <p:strVal val="visible"/>
                                      </p:to>
                                    </p:set>
                                    <p:animEffect transition="in" filter="fade">
                                      <p:cBhvr>
                                        <p:cTn id="19" dur="2000"/>
                                        <p:tgtEl>
                                          <p:spTgt spid="1434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1434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33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4392"/>
                                        </p:tgtEl>
                                        <p:attrNameLst>
                                          <p:attrName>style.visibility</p:attrName>
                                        </p:attrNameLst>
                                      </p:cBhvr>
                                      <p:to>
                                        <p:strVal val="visible"/>
                                      </p:to>
                                    </p:set>
                                    <p:animEffect transition="in" filter="dissolve">
                                      <p:cBhvr>
                                        <p:cTn id="32" dur="500"/>
                                        <p:tgtEl>
                                          <p:spTgt spid="1439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xit" presetSubtype="10" fill="hold" nodeType="clickEffect">
                                  <p:stCondLst>
                                    <p:cond delay="0"/>
                                  </p:stCondLst>
                                  <p:childTnLst>
                                    <p:animEffect transition="out" filter="checkerboard(across)">
                                      <p:cBhvr>
                                        <p:cTn id="36" dur="500"/>
                                        <p:tgtEl>
                                          <p:spTgt spid="14392"/>
                                        </p:tgtEl>
                                      </p:cBhvr>
                                    </p:animEffect>
                                    <p:set>
                                      <p:cBhvr>
                                        <p:cTn id="37" dur="1" fill="hold">
                                          <p:stCondLst>
                                            <p:cond delay="499"/>
                                          </p:stCondLst>
                                        </p:cTn>
                                        <p:tgtEl>
                                          <p:spTgt spid="1439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14377"/>
                                        </p:tgtEl>
                                        <p:attrNameLst>
                                          <p:attrName>style.visibility</p:attrName>
                                        </p:attrNameLst>
                                      </p:cBhvr>
                                      <p:to>
                                        <p:strVal val="visible"/>
                                      </p:to>
                                    </p:set>
                                    <p:animEffect transition="in" filter="fade">
                                      <p:cBhvr>
                                        <p:cTn id="42" dur="1000"/>
                                        <p:tgtEl>
                                          <p:spTgt spid="14377"/>
                                        </p:tgtEl>
                                      </p:cBhvr>
                                    </p:animEffect>
                                    <p:anim calcmode="lin" valueType="num">
                                      <p:cBhvr>
                                        <p:cTn id="43" dur="1000" fill="hold"/>
                                        <p:tgtEl>
                                          <p:spTgt spid="14377"/>
                                        </p:tgtEl>
                                        <p:attrNameLst>
                                          <p:attrName>ppt_x</p:attrName>
                                        </p:attrNameLst>
                                      </p:cBhvr>
                                      <p:tavLst>
                                        <p:tav tm="0">
                                          <p:val>
                                            <p:strVal val="#ppt_x"/>
                                          </p:val>
                                        </p:tav>
                                        <p:tav tm="100000">
                                          <p:val>
                                            <p:strVal val="#ppt_x"/>
                                          </p:val>
                                        </p:tav>
                                      </p:tavLst>
                                    </p:anim>
                                    <p:anim calcmode="lin" valueType="num">
                                      <p:cBhvr>
                                        <p:cTn id="44" dur="1000" fill="hold"/>
                                        <p:tgtEl>
                                          <p:spTgt spid="1437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8" presetClass="emph" presetSubtype="0" fill="hold" nodeType="clickEffect">
                                  <p:stCondLst>
                                    <p:cond delay="0"/>
                                  </p:stCondLst>
                                  <p:childTnLst>
                                    <p:animRot by="21600000">
                                      <p:cBhvr>
                                        <p:cTn id="48" dur="2000" fill="hold"/>
                                        <p:tgtEl>
                                          <p:spTgt spid="14377"/>
                                        </p:tgtEl>
                                        <p:attrNameLst>
                                          <p:attrName>r</p:attrName>
                                        </p:attrNameLst>
                                      </p:cBhvr>
                                    </p:animRot>
                                  </p:childTnLst>
                                </p:cTn>
                              </p:par>
                              <p:par>
                                <p:cTn id="49" presetID="54" presetClass="entr" presetSubtype="0" accel="100000" fill="hold" nodeType="withEffect">
                                  <p:stCondLst>
                                    <p:cond delay="0"/>
                                  </p:stCondLst>
                                  <p:childTnLst>
                                    <p:set>
                                      <p:cBhvr>
                                        <p:cTn id="50" dur="1" fill="hold">
                                          <p:stCondLst>
                                            <p:cond delay="0"/>
                                          </p:stCondLst>
                                        </p:cTn>
                                        <p:tgtEl>
                                          <p:spTgt spid="14343"/>
                                        </p:tgtEl>
                                        <p:attrNameLst>
                                          <p:attrName>style.visibility</p:attrName>
                                        </p:attrNameLst>
                                      </p:cBhvr>
                                      <p:to>
                                        <p:strVal val="visible"/>
                                      </p:to>
                                    </p:set>
                                    <p:anim calcmode="lin" valueType="num">
                                      <p:cBhvr>
                                        <p:cTn id="51" dur="500" fill="hold"/>
                                        <p:tgtEl>
                                          <p:spTgt spid="14343"/>
                                        </p:tgtEl>
                                        <p:attrNameLst>
                                          <p:attrName>ppt_w</p:attrName>
                                        </p:attrNameLst>
                                      </p:cBhvr>
                                      <p:tavLst>
                                        <p:tav tm="0">
                                          <p:val>
                                            <p:strVal val="#ppt_w*0.05"/>
                                          </p:val>
                                        </p:tav>
                                        <p:tav tm="100000">
                                          <p:val>
                                            <p:strVal val="#ppt_w"/>
                                          </p:val>
                                        </p:tav>
                                      </p:tavLst>
                                    </p:anim>
                                    <p:anim calcmode="lin" valueType="num">
                                      <p:cBhvr>
                                        <p:cTn id="52" dur="500" fill="hold"/>
                                        <p:tgtEl>
                                          <p:spTgt spid="14343"/>
                                        </p:tgtEl>
                                        <p:attrNameLst>
                                          <p:attrName>ppt_h</p:attrName>
                                        </p:attrNameLst>
                                      </p:cBhvr>
                                      <p:tavLst>
                                        <p:tav tm="0">
                                          <p:val>
                                            <p:strVal val="#ppt_h"/>
                                          </p:val>
                                        </p:tav>
                                        <p:tav tm="100000">
                                          <p:val>
                                            <p:strVal val="#ppt_h"/>
                                          </p:val>
                                        </p:tav>
                                      </p:tavLst>
                                    </p:anim>
                                    <p:anim calcmode="lin" valueType="num">
                                      <p:cBhvr>
                                        <p:cTn id="53" dur="500" fill="hold"/>
                                        <p:tgtEl>
                                          <p:spTgt spid="14343"/>
                                        </p:tgtEl>
                                        <p:attrNameLst>
                                          <p:attrName>ppt_x</p:attrName>
                                        </p:attrNameLst>
                                      </p:cBhvr>
                                      <p:tavLst>
                                        <p:tav tm="0">
                                          <p:val>
                                            <p:strVal val="#ppt_x-.2"/>
                                          </p:val>
                                        </p:tav>
                                        <p:tav tm="100000">
                                          <p:val>
                                            <p:strVal val="#ppt_x"/>
                                          </p:val>
                                        </p:tav>
                                      </p:tavLst>
                                    </p:anim>
                                    <p:anim calcmode="lin" valueType="num">
                                      <p:cBhvr>
                                        <p:cTn id="54" dur="500" fill="hold"/>
                                        <p:tgtEl>
                                          <p:spTgt spid="14343"/>
                                        </p:tgtEl>
                                        <p:attrNameLst>
                                          <p:attrName>ppt_y</p:attrName>
                                        </p:attrNameLst>
                                      </p:cBhvr>
                                      <p:tavLst>
                                        <p:tav tm="0">
                                          <p:val>
                                            <p:strVal val="#ppt_y"/>
                                          </p:val>
                                        </p:tav>
                                        <p:tav tm="100000">
                                          <p:val>
                                            <p:strVal val="#ppt_y"/>
                                          </p:val>
                                        </p:tav>
                                      </p:tavLst>
                                    </p:anim>
                                    <p:animEffect transition="in" filter="fade">
                                      <p:cBhvr>
                                        <p:cTn id="55" dur="500"/>
                                        <p:tgtEl>
                                          <p:spTgt spid="14343"/>
                                        </p:tgtEl>
                                      </p:cBhvr>
                                    </p:animEffect>
                                  </p:childTnLst>
                                </p:cTn>
                              </p:par>
                              <p:par>
                                <p:cTn id="56" presetID="8" presetClass="emph" presetSubtype="0" fill="hold" nodeType="withEffect">
                                  <p:stCondLst>
                                    <p:cond delay="0"/>
                                  </p:stCondLst>
                                  <p:childTnLst>
                                    <p:animRot by="21600000">
                                      <p:cBhvr>
                                        <p:cTn id="57" dur="2000" fill="hold"/>
                                        <p:tgtEl>
                                          <p:spTgt spid="14343"/>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nodeType="clickEffect">
                                  <p:stCondLst>
                                    <p:cond delay="0"/>
                                  </p:stCondLst>
                                  <p:childTnLst>
                                    <p:set>
                                      <p:cBhvr>
                                        <p:cTn id="61" dur="1" fill="hold">
                                          <p:stCondLst>
                                            <p:cond delay="0"/>
                                          </p:stCondLst>
                                        </p:cTn>
                                        <p:tgtEl>
                                          <p:spTgt spid="14343"/>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54" presetClass="entr" presetSubtype="0" accel="100000" fill="hold" nodeType="clickEffect">
                                  <p:stCondLst>
                                    <p:cond delay="0"/>
                                  </p:stCondLst>
                                  <p:childTnLst>
                                    <p:set>
                                      <p:cBhvr>
                                        <p:cTn id="65" dur="1" fill="hold">
                                          <p:stCondLst>
                                            <p:cond delay="0"/>
                                          </p:stCondLst>
                                        </p:cTn>
                                        <p:tgtEl>
                                          <p:spTgt spid="14354"/>
                                        </p:tgtEl>
                                        <p:attrNameLst>
                                          <p:attrName>style.visibility</p:attrName>
                                        </p:attrNameLst>
                                      </p:cBhvr>
                                      <p:to>
                                        <p:strVal val="visible"/>
                                      </p:to>
                                    </p:set>
                                    <p:anim calcmode="lin" valueType="num">
                                      <p:cBhvr>
                                        <p:cTn id="66" dur="500" fill="hold"/>
                                        <p:tgtEl>
                                          <p:spTgt spid="14354"/>
                                        </p:tgtEl>
                                        <p:attrNameLst>
                                          <p:attrName>ppt_w</p:attrName>
                                        </p:attrNameLst>
                                      </p:cBhvr>
                                      <p:tavLst>
                                        <p:tav tm="0">
                                          <p:val>
                                            <p:strVal val="#ppt_w*0.05"/>
                                          </p:val>
                                        </p:tav>
                                        <p:tav tm="100000">
                                          <p:val>
                                            <p:strVal val="#ppt_w"/>
                                          </p:val>
                                        </p:tav>
                                      </p:tavLst>
                                    </p:anim>
                                    <p:anim calcmode="lin" valueType="num">
                                      <p:cBhvr>
                                        <p:cTn id="67" dur="500" fill="hold"/>
                                        <p:tgtEl>
                                          <p:spTgt spid="14354"/>
                                        </p:tgtEl>
                                        <p:attrNameLst>
                                          <p:attrName>ppt_h</p:attrName>
                                        </p:attrNameLst>
                                      </p:cBhvr>
                                      <p:tavLst>
                                        <p:tav tm="0">
                                          <p:val>
                                            <p:strVal val="#ppt_h"/>
                                          </p:val>
                                        </p:tav>
                                        <p:tav tm="100000">
                                          <p:val>
                                            <p:strVal val="#ppt_h"/>
                                          </p:val>
                                        </p:tav>
                                      </p:tavLst>
                                    </p:anim>
                                    <p:anim calcmode="lin" valueType="num">
                                      <p:cBhvr>
                                        <p:cTn id="68" dur="500" fill="hold"/>
                                        <p:tgtEl>
                                          <p:spTgt spid="14354"/>
                                        </p:tgtEl>
                                        <p:attrNameLst>
                                          <p:attrName>ppt_x</p:attrName>
                                        </p:attrNameLst>
                                      </p:cBhvr>
                                      <p:tavLst>
                                        <p:tav tm="0">
                                          <p:val>
                                            <p:strVal val="#ppt_x-.2"/>
                                          </p:val>
                                        </p:tav>
                                        <p:tav tm="100000">
                                          <p:val>
                                            <p:strVal val="#ppt_x"/>
                                          </p:val>
                                        </p:tav>
                                      </p:tavLst>
                                    </p:anim>
                                    <p:anim calcmode="lin" valueType="num">
                                      <p:cBhvr>
                                        <p:cTn id="69" dur="500" fill="hold"/>
                                        <p:tgtEl>
                                          <p:spTgt spid="14354"/>
                                        </p:tgtEl>
                                        <p:attrNameLst>
                                          <p:attrName>ppt_y</p:attrName>
                                        </p:attrNameLst>
                                      </p:cBhvr>
                                      <p:tavLst>
                                        <p:tav tm="0">
                                          <p:val>
                                            <p:strVal val="#ppt_y"/>
                                          </p:val>
                                        </p:tav>
                                        <p:tav tm="100000">
                                          <p:val>
                                            <p:strVal val="#ppt_y"/>
                                          </p:val>
                                        </p:tav>
                                      </p:tavLst>
                                    </p:anim>
                                    <p:animEffect transition="in" filter="fade">
                                      <p:cBhvr>
                                        <p:cTn id="70" dur="500"/>
                                        <p:tgtEl>
                                          <p:spTgt spid="14354"/>
                                        </p:tgtEl>
                                      </p:cBhvr>
                                    </p:animEffect>
                                  </p:childTnLst>
                                </p:cTn>
                              </p:par>
                            </p:childTnLst>
                          </p:cTn>
                        </p:par>
                      </p:childTnLst>
                    </p:cTn>
                  </p:par>
                  <p:par>
                    <p:cTn id="71" fill="hold">
                      <p:stCondLst>
                        <p:cond delay="indefinite"/>
                      </p:stCondLst>
                      <p:childTnLst>
                        <p:par>
                          <p:cTn id="72" fill="hold">
                            <p:stCondLst>
                              <p:cond delay="0"/>
                            </p:stCondLst>
                            <p:childTnLst>
                              <p:par>
                                <p:cTn id="73" presetID="8" presetClass="emph" presetSubtype="0" fill="hold" nodeType="clickEffect">
                                  <p:stCondLst>
                                    <p:cond delay="0"/>
                                  </p:stCondLst>
                                  <p:childTnLst>
                                    <p:animRot by="21600000">
                                      <p:cBhvr>
                                        <p:cTn id="74" dur="2000" fill="hold"/>
                                        <p:tgtEl>
                                          <p:spTgt spid="14354"/>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37" presetClass="entr" presetSubtype="0" fill="hold" nodeType="clickEffect">
                                  <p:stCondLst>
                                    <p:cond delay="0"/>
                                  </p:stCondLst>
                                  <p:childTnLst>
                                    <p:set>
                                      <p:cBhvr>
                                        <p:cTn id="78" dur="1" fill="hold">
                                          <p:stCondLst>
                                            <p:cond delay="0"/>
                                          </p:stCondLst>
                                        </p:cTn>
                                        <p:tgtEl>
                                          <p:spTgt spid="14369"/>
                                        </p:tgtEl>
                                        <p:attrNameLst>
                                          <p:attrName>style.visibility</p:attrName>
                                        </p:attrNameLst>
                                      </p:cBhvr>
                                      <p:to>
                                        <p:strVal val="visible"/>
                                      </p:to>
                                    </p:set>
                                    <p:animEffect transition="in" filter="fade">
                                      <p:cBhvr>
                                        <p:cTn id="79" dur="1000"/>
                                        <p:tgtEl>
                                          <p:spTgt spid="14369"/>
                                        </p:tgtEl>
                                      </p:cBhvr>
                                    </p:animEffect>
                                    <p:anim calcmode="lin" valueType="num">
                                      <p:cBhvr>
                                        <p:cTn id="80" dur="1000" fill="hold"/>
                                        <p:tgtEl>
                                          <p:spTgt spid="14369"/>
                                        </p:tgtEl>
                                        <p:attrNameLst>
                                          <p:attrName>ppt_x</p:attrName>
                                        </p:attrNameLst>
                                      </p:cBhvr>
                                      <p:tavLst>
                                        <p:tav tm="0">
                                          <p:val>
                                            <p:strVal val="#ppt_x"/>
                                          </p:val>
                                        </p:tav>
                                        <p:tav tm="100000">
                                          <p:val>
                                            <p:strVal val="#ppt_x"/>
                                          </p:val>
                                        </p:tav>
                                      </p:tavLst>
                                    </p:anim>
                                    <p:anim calcmode="lin" valueType="num">
                                      <p:cBhvr>
                                        <p:cTn id="81" dur="900" decel="100000" fill="hold"/>
                                        <p:tgtEl>
                                          <p:spTgt spid="14369"/>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4369"/>
                                        </p:tgtEl>
                                        <p:attrNameLst>
                                          <p:attrName>ppt_y</p:attrName>
                                        </p:attrNameLst>
                                      </p:cBhvr>
                                      <p:tavLst>
                                        <p:tav tm="0">
                                          <p:val>
                                            <p:strVal val="#ppt_y-.03"/>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nodeType="clickEffect">
                                  <p:stCondLst>
                                    <p:cond delay="0"/>
                                  </p:stCondLst>
                                  <p:childTnLst>
                                    <p:set>
                                      <p:cBhvr>
                                        <p:cTn id="86" dur="1" fill="hold">
                                          <p:stCondLst>
                                            <p:cond delay="0"/>
                                          </p:stCondLst>
                                        </p:cTn>
                                        <p:tgtEl>
                                          <p:spTgt spid="14373"/>
                                        </p:tgtEl>
                                        <p:attrNameLst>
                                          <p:attrName>style.visibility</p:attrName>
                                        </p:attrNameLst>
                                      </p:cBhvr>
                                      <p:to>
                                        <p:strVal val="visible"/>
                                      </p:to>
                                    </p:set>
                                    <p:animEffect transition="in" filter="fade">
                                      <p:cBhvr>
                                        <p:cTn id="87" dur="1000"/>
                                        <p:tgtEl>
                                          <p:spTgt spid="14373"/>
                                        </p:tgtEl>
                                      </p:cBhvr>
                                    </p:animEffect>
                                    <p:anim calcmode="lin" valueType="num">
                                      <p:cBhvr>
                                        <p:cTn id="88" dur="1000" fill="hold"/>
                                        <p:tgtEl>
                                          <p:spTgt spid="14373"/>
                                        </p:tgtEl>
                                        <p:attrNameLst>
                                          <p:attrName>ppt_x</p:attrName>
                                        </p:attrNameLst>
                                      </p:cBhvr>
                                      <p:tavLst>
                                        <p:tav tm="0">
                                          <p:val>
                                            <p:strVal val="#ppt_x"/>
                                          </p:val>
                                        </p:tav>
                                        <p:tav tm="100000">
                                          <p:val>
                                            <p:strVal val="#ppt_x"/>
                                          </p:val>
                                        </p:tav>
                                      </p:tavLst>
                                    </p:anim>
                                    <p:anim calcmode="lin" valueType="num">
                                      <p:cBhvr>
                                        <p:cTn id="89" dur="1000" fill="hold"/>
                                        <p:tgtEl>
                                          <p:spTgt spid="14373"/>
                                        </p:tgtEl>
                                        <p:attrNameLst>
                                          <p:attrName>ppt_y</p:attrName>
                                        </p:attrNameLst>
                                      </p:cBhvr>
                                      <p:tavLst>
                                        <p:tav tm="0">
                                          <p:val>
                                            <p:strVal val="#ppt_y-.1"/>
                                          </p:val>
                                        </p:tav>
                                        <p:tav tm="100000">
                                          <p:val>
                                            <p:strVal val="#ppt_y"/>
                                          </p:val>
                                        </p:tav>
                                      </p:tavLst>
                                    </p:anim>
                                  </p:childTnLst>
                                </p:cTn>
                              </p:par>
                              <p:par>
                                <p:cTn id="90" presetID="37" presetClass="entr" presetSubtype="0" fill="hold" nodeType="withEffect">
                                  <p:stCondLst>
                                    <p:cond delay="0"/>
                                  </p:stCondLst>
                                  <p:childTnLst>
                                    <p:set>
                                      <p:cBhvr>
                                        <p:cTn id="91" dur="1" fill="hold">
                                          <p:stCondLst>
                                            <p:cond delay="0"/>
                                          </p:stCondLst>
                                        </p:cTn>
                                        <p:tgtEl>
                                          <p:spTgt spid="14365"/>
                                        </p:tgtEl>
                                        <p:attrNameLst>
                                          <p:attrName>style.visibility</p:attrName>
                                        </p:attrNameLst>
                                      </p:cBhvr>
                                      <p:to>
                                        <p:strVal val="visible"/>
                                      </p:to>
                                    </p:set>
                                    <p:animEffect transition="in" filter="fade">
                                      <p:cBhvr>
                                        <p:cTn id="92" dur="1000"/>
                                        <p:tgtEl>
                                          <p:spTgt spid="14365"/>
                                        </p:tgtEl>
                                      </p:cBhvr>
                                    </p:animEffect>
                                    <p:anim calcmode="lin" valueType="num">
                                      <p:cBhvr>
                                        <p:cTn id="93" dur="1000" fill="hold"/>
                                        <p:tgtEl>
                                          <p:spTgt spid="14365"/>
                                        </p:tgtEl>
                                        <p:attrNameLst>
                                          <p:attrName>ppt_x</p:attrName>
                                        </p:attrNameLst>
                                      </p:cBhvr>
                                      <p:tavLst>
                                        <p:tav tm="0">
                                          <p:val>
                                            <p:strVal val="#ppt_x"/>
                                          </p:val>
                                        </p:tav>
                                        <p:tav tm="100000">
                                          <p:val>
                                            <p:strVal val="#ppt_x"/>
                                          </p:val>
                                        </p:tav>
                                      </p:tavLst>
                                    </p:anim>
                                    <p:anim calcmode="lin" valueType="num">
                                      <p:cBhvr>
                                        <p:cTn id="94" dur="900" decel="100000" fill="hold"/>
                                        <p:tgtEl>
                                          <p:spTgt spid="14365"/>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14365"/>
                                        </p:tgtEl>
                                        <p:attrNameLst>
                                          <p:attrName>ppt_y</p:attrName>
                                        </p:attrNameLst>
                                      </p:cBhvr>
                                      <p:tavLst>
                                        <p:tav tm="0">
                                          <p:val>
                                            <p:strVal val="#ppt_y-.03"/>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 presetClass="exit" presetSubtype="0" fill="hold" nodeType="clickEffect">
                                  <p:stCondLst>
                                    <p:cond delay="0"/>
                                  </p:stCondLst>
                                  <p:childTnLst>
                                    <p:set>
                                      <p:cBhvr>
                                        <p:cTn id="99" dur="1" fill="hold">
                                          <p:stCondLst>
                                            <p:cond delay="0"/>
                                          </p:stCondLst>
                                        </p:cTn>
                                        <p:tgtEl>
                                          <p:spTgt spid="14365"/>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27" presetClass="entr" presetSubtype="0" fill="hold" grpId="0" nodeType="clickEffect">
                                  <p:stCondLst>
                                    <p:cond delay="0"/>
                                  </p:stCondLst>
                                  <p:iterate type="lt">
                                    <p:tmPct val="50000"/>
                                  </p:iterate>
                                  <p:childTnLst>
                                    <p:set>
                                      <p:cBhvr>
                                        <p:cTn id="103" dur="1" fill="hold">
                                          <p:stCondLst>
                                            <p:cond delay="0"/>
                                          </p:stCondLst>
                                        </p:cTn>
                                        <p:tgtEl>
                                          <p:spTgt spid="14390"/>
                                        </p:tgtEl>
                                        <p:attrNameLst>
                                          <p:attrName>style.visibility</p:attrName>
                                        </p:attrNameLst>
                                      </p:cBhvr>
                                      <p:to>
                                        <p:strVal val="visible"/>
                                      </p:to>
                                    </p:set>
                                    <p:anim calcmode="discrete" valueType="clr">
                                      <p:cBhvr override="childStyle">
                                        <p:cTn id="104" dur="80"/>
                                        <p:tgtEl>
                                          <p:spTgt spid="14390"/>
                                        </p:tgtEl>
                                        <p:attrNameLst>
                                          <p:attrName>style.color</p:attrName>
                                        </p:attrNameLst>
                                      </p:cBhvr>
                                      <p:tavLst>
                                        <p:tav tm="0">
                                          <p:val>
                                            <p:clrVal>
                                              <a:schemeClr val="accent2"/>
                                            </p:clrVal>
                                          </p:val>
                                        </p:tav>
                                        <p:tav tm="50000">
                                          <p:val>
                                            <p:clrVal>
                                              <a:schemeClr val="hlink"/>
                                            </p:clrVal>
                                          </p:val>
                                        </p:tav>
                                      </p:tavLst>
                                    </p:anim>
                                    <p:anim calcmode="discrete" valueType="clr">
                                      <p:cBhvr>
                                        <p:cTn id="105" dur="80"/>
                                        <p:tgtEl>
                                          <p:spTgt spid="14390"/>
                                        </p:tgtEl>
                                        <p:attrNameLst>
                                          <p:attrName>fillcolor</p:attrName>
                                        </p:attrNameLst>
                                      </p:cBhvr>
                                      <p:tavLst>
                                        <p:tav tm="0">
                                          <p:val>
                                            <p:clrVal>
                                              <a:schemeClr val="accent2"/>
                                            </p:clrVal>
                                          </p:val>
                                        </p:tav>
                                        <p:tav tm="50000">
                                          <p:val>
                                            <p:clrVal>
                                              <a:schemeClr val="hlink"/>
                                            </p:clrVal>
                                          </p:val>
                                        </p:tav>
                                      </p:tavLst>
                                    </p:anim>
                                    <p:set>
                                      <p:cBhvr>
                                        <p:cTn id="106" dur="80"/>
                                        <p:tgtEl>
                                          <p:spTgt spid="1439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ldLvl="0" animBg="1"/>
      <p:bldP spid="14390" grpId="0" bldLvl="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ltLang="zh-CN"/>
              <a:t>.</a:t>
            </a:r>
            <a:endParaRPr lang="en-US" altLang="zh-CN"/>
          </a:p>
        </p:txBody>
      </p:sp>
      <p:sp>
        <p:nvSpPr>
          <p:cNvPr id="3" name="副标题 2"/>
          <p:cNvSpPr>
            <a:spLocks noGrp="1"/>
          </p:cNvSpPr>
          <p:nvPr>
            <p:ph type="subTitle" idx="1"/>
          </p:nvPr>
        </p:nvSpPr>
        <p:spPr/>
        <p:txBody>
          <a:bodyPr/>
          <a:p>
            <a:r>
              <a:rPr lang="en-US" altLang="zh-CN"/>
              <a:t>.</a:t>
            </a:r>
            <a:endParaRPr lang="en-US" altLang="zh-CN"/>
          </a:p>
        </p:txBody>
      </p:sp>
      <p:sp>
        <p:nvSpPr>
          <p:cNvPr id="15363" name="矩形 15362"/>
          <p:cNvSpPr/>
          <p:nvPr/>
        </p:nvSpPr>
        <p:spPr>
          <a:xfrm>
            <a:off x="684530" y="673418"/>
            <a:ext cx="4812665" cy="521970"/>
          </a:xfrm>
          <a:prstGeom prst="rect">
            <a:avLst/>
          </a:prstGeom>
          <a:noFill/>
          <a:ln w="9525">
            <a:noFill/>
          </a:ln>
        </p:spPr>
        <p:txBody>
          <a:bodyPr wrap="square" anchor="ctr">
            <a:spAutoFit/>
          </a:bodyPr>
          <a:p>
            <a:pPr indent="355600" defTabSz="0">
              <a:tabLst>
                <a:tab pos="228600" algn="l"/>
              </a:tabLst>
            </a:pPr>
            <a:r>
              <a:rPr lang="zh-CN" altLang="en-US" sz="2800" b="1" dirty="0">
                <a:solidFill>
                  <a:srgbClr val="0037A4"/>
                </a:solidFill>
                <a:latin typeface="微软雅黑" panose="020B0503020204020204" charset="-122"/>
                <a:ea typeface="微软雅黑" panose="020B0503020204020204" charset="-122"/>
              </a:rPr>
              <a:t>b 群塔施工安全距离要求</a:t>
            </a:r>
            <a:endParaRPr lang="zh-CN" altLang="en-US" sz="2800" b="1" dirty="0">
              <a:solidFill>
                <a:srgbClr val="0037A4"/>
              </a:solidFill>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1"/>
          <a:stretch>
            <a:fillRect/>
          </a:stretch>
        </p:blipFill>
        <p:spPr>
          <a:xfrm>
            <a:off x="1523365" y="1476375"/>
            <a:ext cx="8703310" cy="51155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363"/>
                                        </p:tgtEl>
                                        <p:attrNameLst>
                                          <p:attrName>style.visibility</p:attrName>
                                        </p:attrNameLst>
                                      </p:cBhvr>
                                      <p:to>
                                        <p:strVal val="visible"/>
                                      </p:to>
                                    </p:set>
                                    <p:anim calcmode="discrete" valueType="clr">
                                      <p:cBhvr override="childStyle">
                                        <p:cTn id="7" dur="80"/>
                                        <p:tgtEl>
                                          <p:spTgt spid="1536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363"/>
                                        </p:tgtEl>
                                        <p:attrNameLst>
                                          <p:attrName>fillcolor</p:attrName>
                                        </p:attrNameLst>
                                      </p:cBhvr>
                                      <p:tavLst>
                                        <p:tav tm="0">
                                          <p:val>
                                            <p:clrVal>
                                              <a:schemeClr val="accent2"/>
                                            </p:clrVal>
                                          </p:val>
                                        </p:tav>
                                        <p:tav tm="50000">
                                          <p:val>
                                            <p:clrVal>
                                              <a:schemeClr val="hlink"/>
                                            </p:clrVal>
                                          </p:val>
                                        </p:tav>
                                      </p:tavLst>
                                    </p:anim>
                                    <p:set>
                                      <p:cBhvr>
                                        <p:cTn id="9" dur="80"/>
                                        <p:tgtEl>
                                          <p:spTgt spid="1536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r>
              <a:rPr lang="en-US" altLang="zh-CN"/>
              <a:t>.</a:t>
            </a:r>
            <a:endParaRPr lang="en-US" altLang="zh-CN"/>
          </a:p>
        </p:txBody>
      </p:sp>
      <p:pic>
        <p:nvPicPr>
          <p:cNvPr id="4" name="图片 3"/>
          <p:cNvPicPr>
            <a:picLocks noChangeAspect="1"/>
          </p:cNvPicPr>
          <p:nvPr/>
        </p:nvPicPr>
        <p:blipFill>
          <a:blip r:embed="rId1"/>
          <a:stretch>
            <a:fillRect/>
          </a:stretch>
        </p:blipFill>
        <p:spPr>
          <a:xfrm>
            <a:off x="509270" y="1122045"/>
            <a:ext cx="11118215" cy="459041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ltLang="zh-CN"/>
              <a:t>.</a:t>
            </a:r>
            <a:endParaRPr lang="en-US" altLang="zh-CN"/>
          </a:p>
        </p:txBody>
      </p:sp>
      <p:sp>
        <p:nvSpPr>
          <p:cNvPr id="3" name="副标题 2"/>
          <p:cNvSpPr>
            <a:spLocks noGrp="1"/>
          </p:cNvSpPr>
          <p:nvPr>
            <p:ph type="subTitle" idx="1"/>
          </p:nvPr>
        </p:nvSpPr>
        <p:spPr/>
        <p:txBody>
          <a:bodyPr/>
          <a:p>
            <a:r>
              <a:rPr lang="en-US" altLang="zh-CN"/>
              <a:t>.</a:t>
            </a:r>
            <a:endParaRPr lang="en-US" altLang="zh-CN"/>
          </a:p>
        </p:txBody>
      </p:sp>
      <p:pic>
        <p:nvPicPr>
          <p:cNvPr id="4" name="图片 3"/>
          <p:cNvPicPr>
            <a:picLocks noChangeAspect="1"/>
          </p:cNvPicPr>
          <p:nvPr/>
        </p:nvPicPr>
        <p:blipFill>
          <a:blip r:embed="rId1"/>
          <a:stretch>
            <a:fillRect/>
          </a:stretch>
        </p:blipFill>
        <p:spPr>
          <a:xfrm>
            <a:off x="1720215" y="1122680"/>
            <a:ext cx="8348345" cy="5193665"/>
          </a:xfrm>
          <a:prstGeom prst="rect">
            <a:avLst/>
          </a:prstGeom>
        </p:spPr>
      </p:pic>
      <p:sp>
        <p:nvSpPr>
          <p:cNvPr id="17444" name="矩形 17443"/>
          <p:cNvSpPr/>
          <p:nvPr/>
        </p:nvSpPr>
        <p:spPr>
          <a:xfrm>
            <a:off x="561975" y="622618"/>
            <a:ext cx="7101840" cy="521970"/>
          </a:xfrm>
          <a:prstGeom prst="rect">
            <a:avLst/>
          </a:prstGeom>
          <a:noFill/>
          <a:ln w="9525">
            <a:noFill/>
          </a:ln>
        </p:spPr>
        <p:txBody>
          <a:bodyPr vert="horz" wrap="square" anchor="ctr">
            <a:spAutoFit/>
          </a:bodyPr>
          <a:p>
            <a:pPr indent="355600" defTabSz="0">
              <a:tabLst>
                <a:tab pos="228600" algn="l"/>
              </a:tabLst>
            </a:pPr>
            <a:r>
              <a:rPr lang="zh-CN" altLang="en-US" sz="2800" b="1" dirty="0">
                <a:solidFill>
                  <a:srgbClr val="0037A4"/>
                </a:solidFill>
                <a:latin typeface="微软雅黑" panose="020B0503020204020204" charset="-122"/>
                <a:ea typeface="微软雅黑" panose="020B0503020204020204" charset="-122"/>
              </a:rPr>
              <a:t>c 塔吊和架空线边线的最小安全距离要求</a:t>
            </a:r>
            <a:endParaRPr lang="zh-CN" altLang="en-US" sz="2800" b="1" dirty="0">
              <a:solidFill>
                <a:srgbClr val="0037A4"/>
              </a:solidFill>
              <a:latin typeface="微软雅黑" panose="020B0503020204020204" charset="-122"/>
              <a:ea typeface="微软雅黑" panose="020B050302020402020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ltLang="zh-CN"/>
              <a:t>.</a:t>
            </a:r>
            <a:endParaRPr lang="en-US" altLang="zh-CN"/>
          </a:p>
        </p:txBody>
      </p:sp>
      <p:sp>
        <p:nvSpPr>
          <p:cNvPr id="3" name="副标题 2"/>
          <p:cNvSpPr>
            <a:spLocks noGrp="1"/>
          </p:cNvSpPr>
          <p:nvPr>
            <p:ph type="subTitle" idx="1"/>
          </p:nvPr>
        </p:nvSpPr>
        <p:spPr/>
        <p:txBody>
          <a:bodyPr/>
          <a:p>
            <a:r>
              <a:rPr lang="en-US" altLang="zh-CN"/>
              <a:t>.</a:t>
            </a:r>
            <a:endParaRPr lang="en-US" altLang="zh-CN"/>
          </a:p>
        </p:txBody>
      </p:sp>
      <p:pic>
        <p:nvPicPr>
          <p:cNvPr id="4" name="图片 3"/>
          <p:cNvPicPr>
            <a:picLocks noChangeAspect="1"/>
          </p:cNvPicPr>
          <p:nvPr/>
        </p:nvPicPr>
        <p:blipFill>
          <a:blip r:embed="rId1"/>
          <a:stretch>
            <a:fillRect/>
          </a:stretch>
        </p:blipFill>
        <p:spPr>
          <a:xfrm>
            <a:off x="1208405" y="1155700"/>
            <a:ext cx="9857740" cy="5332095"/>
          </a:xfrm>
          <a:prstGeom prst="rect">
            <a:avLst/>
          </a:prstGeom>
        </p:spPr>
      </p:pic>
      <p:sp>
        <p:nvSpPr>
          <p:cNvPr id="18437" name="矩形 18436"/>
          <p:cNvSpPr/>
          <p:nvPr/>
        </p:nvSpPr>
        <p:spPr>
          <a:xfrm>
            <a:off x="912178" y="633571"/>
            <a:ext cx="5400675" cy="521970"/>
          </a:xfrm>
          <a:prstGeom prst="rect">
            <a:avLst/>
          </a:prstGeom>
          <a:noFill/>
          <a:ln w="9525">
            <a:noFill/>
          </a:ln>
        </p:spPr>
        <p:txBody>
          <a:bodyPr vert="horz" wrap="square" anchor="ctr">
            <a:spAutoFit/>
          </a:bodyPr>
          <a:p>
            <a:pPr indent="355600" defTabSz="0">
              <a:tabLst>
                <a:tab pos="228600" algn="l"/>
              </a:tabLst>
            </a:pPr>
            <a:r>
              <a:rPr lang="zh-CN" altLang="en-US" sz="2800" b="1" dirty="0">
                <a:solidFill>
                  <a:srgbClr val="0037A4"/>
                </a:solidFill>
                <a:latin typeface="微软雅黑" panose="020B0503020204020204" charset="-122"/>
                <a:ea typeface="微软雅黑" panose="020B0503020204020204" charset="-122"/>
              </a:rPr>
              <a:t>d 满足塔吊基础设置的要求</a:t>
            </a:r>
            <a:endParaRPr lang="zh-CN" altLang="en-US" sz="2800" b="1" dirty="0">
              <a:solidFill>
                <a:srgbClr val="0037A4"/>
              </a:solidFill>
              <a:latin typeface="微软雅黑" panose="020B0503020204020204" charset="-122"/>
              <a:ea typeface="微软雅黑" panose="020B050302020402020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ltLang="zh-CN"/>
              <a:t>.</a:t>
            </a:r>
            <a:endParaRPr lang="en-US" altLang="zh-CN"/>
          </a:p>
        </p:txBody>
      </p:sp>
      <p:sp>
        <p:nvSpPr>
          <p:cNvPr id="3" name="副标题 2"/>
          <p:cNvSpPr>
            <a:spLocks noGrp="1"/>
          </p:cNvSpPr>
          <p:nvPr>
            <p:ph type="subTitle" idx="1"/>
          </p:nvPr>
        </p:nvSpPr>
        <p:spPr/>
        <p:txBody>
          <a:bodyPr/>
          <a:p>
            <a:r>
              <a:rPr lang="en-US" altLang="zh-CN"/>
              <a:t>.</a:t>
            </a:r>
            <a:endParaRPr lang="en-US" altLang="zh-CN"/>
          </a:p>
        </p:txBody>
      </p:sp>
      <p:pic>
        <p:nvPicPr>
          <p:cNvPr id="6" name="图片 5"/>
          <p:cNvPicPr>
            <a:picLocks noChangeAspect="1"/>
          </p:cNvPicPr>
          <p:nvPr/>
        </p:nvPicPr>
        <p:blipFill>
          <a:blip r:embed="rId1"/>
          <a:stretch>
            <a:fillRect/>
          </a:stretch>
        </p:blipFill>
        <p:spPr>
          <a:xfrm>
            <a:off x="1523365" y="565150"/>
            <a:ext cx="9144635" cy="607631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ltLang="zh-CN"/>
              <a:t>.</a:t>
            </a:r>
            <a:endParaRPr lang="en-US" altLang="zh-CN"/>
          </a:p>
        </p:txBody>
      </p:sp>
      <p:sp>
        <p:nvSpPr>
          <p:cNvPr id="3" name="副标题 2"/>
          <p:cNvSpPr>
            <a:spLocks noGrp="1"/>
          </p:cNvSpPr>
          <p:nvPr>
            <p:ph type="subTitle" idx="1"/>
          </p:nvPr>
        </p:nvSpPr>
        <p:spPr/>
        <p:txBody>
          <a:bodyPr/>
          <a:p>
            <a:endParaRPr lang="zh-CN" altLang="en-US"/>
          </a:p>
        </p:txBody>
      </p:sp>
      <p:pic>
        <p:nvPicPr>
          <p:cNvPr id="4" name="图片 3"/>
          <p:cNvPicPr>
            <a:picLocks noChangeAspect="1"/>
          </p:cNvPicPr>
          <p:nvPr/>
        </p:nvPicPr>
        <p:blipFill>
          <a:blip r:embed="rId1"/>
          <a:stretch>
            <a:fillRect/>
          </a:stretch>
        </p:blipFill>
        <p:spPr>
          <a:xfrm>
            <a:off x="915670" y="808990"/>
            <a:ext cx="10233025" cy="5775325"/>
          </a:xfrm>
          <a:prstGeom prst="rect">
            <a:avLst/>
          </a:prstGeom>
        </p:spPr>
      </p:pic>
      <p:sp>
        <p:nvSpPr>
          <p:cNvPr id="20482" name="矩形 331"/>
          <p:cNvSpPr/>
          <p:nvPr/>
        </p:nvSpPr>
        <p:spPr>
          <a:xfrm>
            <a:off x="2019935" y="71755"/>
            <a:ext cx="5601335" cy="737235"/>
          </a:xfrm>
          <a:prstGeom prst="rect">
            <a:avLst/>
          </a:prstGeom>
          <a:noFill/>
          <a:ln w="9525">
            <a:noFill/>
          </a:ln>
        </p:spPr>
        <p:txBody>
          <a:bodyPr wrap="square">
            <a:spAutoFit/>
          </a:bodyPr>
          <a:p>
            <a:pPr>
              <a:lnSpc>
                <a:spcPct val="150000"/>
              </a:lnSpc>
            </a:pPr>
            <a:r>
              <a:rPr lang="zh-CN" altLang="en-US" sz="2800" b="1" dirty="0">
                <a:solidFill>
                  <a:srgbClr val="9900CC"/>
                </a:solidFill>
                <a:ea typeface="宋体" panose="02010600030101010101" pitchFamily="2" charset="-122"/>
              </a:rPr>
              <a:t>②</a:t>
            </a:r>
            <a:r>
              <a:rPr lang="zh-CN" altLang="en-US" sz="2800" b="1" dirty="0">
                <a:solidFill>
                  <a:srgbClr val="9900CC"/>
                </a:solidFill>
                <a:latin typeface="微软雅黑" panose="020B0503020204020204" charset="-122"/>
                <a:ea typeface="微软雅黑" panose="020B0503020204020204" charset="-122"/>
              </a:rPr>
              <a:t>塔机布置在地下室结构范围外</a:t>
            </a:r>
            <a:endParaRPr lang="en-US" altLang="zh-CN" sz="2800" b="1" dirty="0">
              <a:solidFill>
                <a:srgbClr val="9900CC"/>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1" nodeType="clickEffect">
                                  <p:stCondLst>
                                    <p:cond delay="0"/>
                                  </p:stCondLst>
                                  <p:iterate type="lt">
                                    <p:tmPct val="50000"/>
                                  </p:iterate>
                                  <p:childTnLst>
                                    <p:set>
                                      <p:cBhvr>
                                        <p:cTn id="6" dur="1" fill="hold">
                                          <p:stCondLst>
                                            <p:cond delay="0"/>
                                          </p:stCondLst>
                                        </p:cTn>
                                        <p:tgtEl>
                                          <p:spTgt spid="20482"/>
                                        </p:tgtEl>
                                        <p:attrNameLst>
                                          <p:attrName>style.visibility</p:attrName>
                                        </p:attrNameLst>
                                      </p:cBhvr>
                                      <p:to>
                                        <p:strVal val="visible"/>
                                      </p:to>
                                    </p:set>
                                    <p:anim calcmode="discrete" valueType="clr">
                                      <p:cBhvr override="childStyle">
                                        <p:cTn id="7" dur="80"/>
                                        <p:tgtEl>
                                          <p:spTgt spid="2048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482"/>
                                        </p:tgtEl>
                                        <p:attrNameLst>
                                          <p:attrName>fillcolor</p:attrName>
                                        </p:attrNameLst>
                                      </p:cBhvr>
                                      <p:tavLst>
                                        <p:tav tm="0">
                                          <p:val>
                                            <p:clrVal>
                                              <a:schemeClr val="accent2"/>
                                            </p:clrVal>
                                          </p:val>
                                        </p:tav>
                                        <p:tav tm="50000">
                                          <p:val>
                                            <p:clrVal>
                                              <a:schemeClr val="hlink"/>
                                            </p:clrVal>
                                          </p:val>
                                        </p:tav>
                                      </p:tavLst>
                                    </p:anim>
                                    <p:set>
                                      <p:cBhvr>
                                        <p:cTn id="9" dur="80"/>
                                        <p:tgtEl>
                                          <p:spTgt spid="2048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ltLang="zh-CN"/>
              <a:t>.</a:t>
            </a:r>
            <a:endParaRPr lang="en-US" altLang="zh-CN"/>
          </a:p>
        </p:txBody>
      </p:sp>
      <p:sp>
        <p:nvSpPr>
          <p:cNvPr id="3" name="副标题 2"/>
          <p:cNvSpPr>
            <a:spLocks noGrp="1"/>
          </p:cNvSpPr>
          <p:nvPr>
            <p:ph type="subTitle" idx="1"/>
          </p:nvPr>
        </p:nvSpPr>
        <p:spPr/>
        <p:txBody>
          <a:bodyPr/>
          <a:p>
            <a:r>
              <a:rPr lang="en-US" altLang="zh-CN"/>
              <a:t>.</a:t>
            </a:r>
            <a:endParaRPr lang="en-US" altLang="zh-CN"/>
          </a:p>
        </p:txBody>
      </p:sp>
      <p:pic>
        <p:nvPicPr>
          <p:cNvPr id="4" name="图片 3"/>
          <p:cNvPicPr>
            <a:picLocks noChangeAspect="1"/>
          </p:cNvPicPr>
          <p:nvPr/>
        </p:nvPicPr>
        <p:blipFill>
          <a:blip r:embed="rId1"/>
          <a:stretch>
            <a:fillRect/>
          </a:stretch>
        </p:blipFill>
        <p:spPr>
          <a:xfrm>
            <a:off x="1381125" y="189865"/>
            <a:ext cx="8809355" cy="605218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ltLang="zh-CN"/>
              <a:t>.</a:t>
            </a:r>
            <a:endParaRPr lang="en-US" altLang="zh-CN"/>
          </a:p>
        </p:txBody>
      </p:sp>
      <p:sp>
        <p:nvSpPr>
          <p:cNvPr id="3" name="副标题 2"/>
          <p:cNvSpPr>
            <a:spLocks noGrp="1"/>
          </p:cNvSpPr>
          <p:nvPr>
            <p:ph type="subTitle" idx="1"/>
          </p:nvPr>
        </p:nvSpPr>
        <p:spPr/>
        <p:txBody>
          <a:bodyPr/>
          <a:p>
            <a:r>
              <a:rPr lang="en-US" altLang="zh-CN"/>
              <a:t>.</a:t>
            </a:r>
            <a:endParaRPr lang="en-US" altLang="zh-CN"/>
          </a:p>
        </p:txBody>
      </p:sp>
      <p:pic>
        <p:nvPicPr>
          <p:cNvPr id="4" name="图片 3"/>
          <p:cNvPicPr>
            <a:picLocks noChangeAspect="1"/>
          </p:cNvPicPr>
          <p:nvPr/>
        </p:nvPicPr>
        <p:blipFill>
          <a:blip r:embed="rId1"/>
          <a:stretch>
            <a:fillRect/>
          </a:stretch>
        </p:blipFill>
        <p:spPr>
          <a:xfrm>
            <a:off x="1705610" y="1311275"/>
            <a:ext cx="8663305" cy="5104130"/>
          </a:xfrm>
          <a:prstGeom prst="rect">
            <a:avLst/>
          </a:prstGeom>
        </p:spPr>
      </p:pic>
      <p:sp>
        <p:nvSpPr>
          <p:cNvPr id="22540" name="矩形 22539"/>
          <p:cNvSpPr/>
          <p:nvPr/>
        </p:nvSpPr>
        <p:spPr>
          <a:xfrm>
            <a:off x="611505" y="788988"/>
            <a:ext cx="5902325" cy="521970"/>
          </a:xfrm>
          <a:prstGeom prst="rect">
            <a:avLst/>
          </a:prstGeom>
          <a:noFill/>
          <a:ln w="9525">
            <a:noFill/>
          </a:ln>
        </p:spPr>
        <p:txBody>
          <a:bodyPr vert="horz" wrap="square" anchor="ctr">
            <a:spAutoFit/>
          </a:bodyPr>
          <a:p>
            <a:pPr indent="355600" defTabSz="0">
              <a:tabLst>
                <a:tab pos="228600" algn="l"/>
              </a:tabLst>
            </a:pPr>
            <a:r>
              <a:rPr lang="zh-CN" altLang="en-US" sz="2800" b="1" dirty="0">
                <a:solidFill>
                  <a:srgbClr val="0037A4"/>
                </a:solidFill>
                <a:latin typeface="微软雅黑" panose="020B0503020204020204" charset="-122"/>
                <a:ea typeface="微软雅黑" panose="020B0503020204020204" charset="-122"/>
              </a:rPr>
              <a:t>e 满足塔吊附着位置及尺寸要求</a:t>
            </a:r>
            <a:endParaRPr lang="zh-CN" altLang="en-US" sz="2800" b="1" dirty="0">
              <a:solidFill>
                <a:srgbClr val="0037A4"/>
              </a:solidFill>
              <a:latin typeface="微软雅黑" panose="020B0503020204020204" charset="-122"/>
              <a:ea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549400" y="681990"/>
            <a:ext cx="8622030" cy="1955165"/>
          </a:xfrm>
        </p:spPr>
        <p:txBody>
          <a:bodyPr>
            <a:normAutofit fontScale="90000"/>
          </a:bodyPr>
          <a:p>
            <a:r>
              <a:rPr lang="en-US" altLang="zh-CN" sz="2800" b="1" dirty="0">
                <a:solidFill>
                  <a:srgbClr val="0037A4"/>
                </a:solidFill>
                <a:latin typeface="微软雅黑" panose="020B0503020204020204" charset="-122"/>
                <a:ea typeface="微软雅黑" panose="020B0503020204020204" charset="-122"/>
                <a:sym typeface="+mn-ea"/>
              </a:rPr>
              <a:t>  </a:t>
            </a:r>
            <a:br>
              <a:rPr lang="en-US" altLang="zh-CN" sz="2800" b="1" dirty="0">
                <a:solidFill>
                  <a:srgbClr val="0037A4"/>
                </a:solidFill>
                <a:latin typeface="微软雅黑" panose="020B0503020204020204" charset="-122"/>
                <a:ea typeface="微软雅黑" panose="020B0503020204020204" charset="-122"/>
                <a:sym typeface="+mn-ea"/>
              </a:rPr>
            </a:br>
            <a:br>
              <a:rPr lang="en-US" altLang="zh-CN" sz="2800" b="1" dirty="0">
                <a:solidFill>
                  <a:srgbClr val="0037A4"/>
                </a:solidFill>
                <a:latin typeface="微软雅黑" panose="020B0503020204020204" charset="-122"/>
                <a:ea typeface="微软雅黑" panose="020B0503020204020204" charset="-122"/>
                <a:sym typeface="+mn-ea"/>
              </a:rPr>
            </a:br>
            <a:br>
              <a:rPr lang="en-US" altLang="zh-CN" sz="2800" b="1" dirty="0">
                <a:solidFill>
                  <a:srgbClr val="0037A4"/>
                </a:solidFill>
                <a:latin typeface="微软雅黑" panose="020B0503020204020204" charset="-122"/>
                <a:ea typeface="微软雅黑" panose="020B0503020204020204" charset="-122"/>
                <a:sym typeface="+mn-ea"/>
              </a:rPr>
            </a:br>
            <a:br>
              <a:rPr lang="en-US" altLang="zh-CN" sz="2800" b="1" dirty="0">
                <a:solidFill>
                  <a:srgbClr val="0037A4"/>
                </a:solidFill>
                <a:latin typeface="微软雅黑" panose="020B0503020204020204" charset="-122"/>
                <a:ea typeface="微软雅黑" panose="020B0503020204020204" charset="-122"/>
                <a:sym typeface="+mn-ea"/>
              </a:rPr>
            </a:br>
            <a:br>
              <a:rPr lang="en-US" altLang="zh-CN" sz="2800" b="1" dirty="0">
                <a:solidFill>
                  <a:srgbClr val="0037A4"/>
                </a:solidFill>
                <a:latin typeface="微软雅黑" panose="020B0503020204020204" charset="-122"/>
                <a:ea typeface="微软雅黑" panose="020B0503020204020204" charset="-122"/>
                <a:sym typeface="+mn-ea"/>
              </a:rPr>
            </a:br>
            <a:br>
              <a:rPr lang="en-US" altLang="zh-CN" sz="2800" b="1" dirty="0">
                <a:solidFill>
                  <a:srgbClr val="0037A4"/>
                </a:solidFill>
                <a:latin typeface="微软雅黑" panose="020B0503020204020204" charset="-122"/>
                <a:ea typeface="微软雅黑" panose="020B0503020204020204" charset="-122"/>
                <a:sym typeface="+mn-ea"/>
              </a:rPr>
            </a:br>
            <a:r>
              <a:rPr lang="en-US" altLang="zh-CN" sz="2800" b="1" dirty="0">
                <a:solidFill>
                  <a:srgbClr val="0037A4"/>
                </a:solidFill>
                <a:latin typeface="微软雅黑" panose="020B0503020204020204" charset="-122"/>
                <a:ea typeface="微软雅黑" panose="020B0503020204020204" charset="-122"/>
                <a:sym typeface="+mn-ea"/>
              </a:rPr>
              <a:t>  </a:t>
            </a:r>
            <a:br>
              <a:rPr lang="en-US" altLang="zh-CN" sz="2800" b="1" dirty="0">
                <a:solidFill>
                  <a:srgbClr val="0037A4"/>
                </a:solidFill>
                <a:latin typeface="微软雅黑" panose="020B0503020204020204" charset="-122"/>
                <a:ea typeface="微软雅黑" panose="020B0503020204020204" charset="-122"/>
                <a:sym typeface="+mn-ea"/>
              </a:rPr>
            </a:br>
            <a:br>
              <a:rPr lang="en-US" altLang="zh-CN" sz="2800" b="1" dirty="0">
                <a:solidFill>
                  <a:srgbClr val="0037A4"/>
                </a:solidFill>
                <a:latin typeface="微软雅黑" panose="020B0503020204020204" charset="-122"/>
                <a:ea typeface="微软雅黑" panose="020B0503020204020204" charset="-122"/>
                <a:sym typeface="+mn-ea"/>
              </a:rPr>
            </a:br>
            <a:br>
              <a:rPr lang="en-US" altLang="zh-CN" sz="2800" b="1" dirty="0">
                <a:solidFill>
                  <a:srgbClr val="0037A4"/>
                </a:solidFill>
                <a:latin typeface="微软雅黑" panose="020B0503020204020204" charset="-122"/>
                <a:ea typeface="微软雅黑" panose="020B0503020204020204" charset="-122"/>
                <a:sym typeface="+mn-ea"/>
              </a:rPr>
            </a:br>
            <a:r>
              <a:rPr lang="en-US" altLang="zh-CN" sz="2800" b="1" dirty="0">
                <a:solidFill>
                  <a:srgbClr val="0037A4"/>
                </a:solidFill>
                <a:latin typeface="微软雅黑" panose="020B0503020204020204" charset="-122"/>
                <a:ea typeface="微软雅黑" panose="020B0503020204020204" charset="-122"/>
                <a:sym typeface="+mn-ea"/>
              </a:rPr>
              <a:t>  </a:t>
            </a:r>
            <a:br>
              <a:rPr lang="en-US" altLang="zh-CN" sz="2800" b="1" dirty="0">
                <a:solidFill>
                  <a:srgbClr val="0037A4"/>
                </a:solidFill>
                <a:latin typeface="微软雅黑" panose="020B0503020204020204" charset="-122"/>
                <a:ea typeface="微软雅黑" panose="020B0503020204020204" charset="-122"/>
                <a:sym typeface="+mn-ea"/>
              </a:rPr>
            </a:br>
            <a:br>
              <a:rPr lang="en-US" altLang="zh-CN" sz="2800" b="1" dirty="0">
                <a:solidFill>
                  <a:srgbClr val="0037A4"/>
                </a:solidFill>
                <a:latin typeface="微软雅黑" panose="020B0503020204020204" charset="-122"/>
                <a:ea typeface="微软雅黑" panose="020B0503020204020204" charset="-122"/>
                <a:sym typeface="+mn-ea"/>
              </a:rPr>
            </a:br>
            <a:r>
              <a:rPr lang="en-US" altLang="zh-CN" sz="2800" b="1" dirty="0">
                <a:solidFill>
                  <a:srgbClr val="0037A4"/>
                </a:solidFill>
                <a:latin typeface="微软雅黑" panose="020B0503020204020204" charset="-122"/>
                <a:ea typeface="微软雅黑" panose="020B0503020204020204" charset="-122"/>
                <a:sym typeface="+mn-ea"/>
              </a:rPr>
              <a:t> </a:t>
            </a:r>
            <a:br>
              <a:rPr lang="en-US" altLang="zh-CN" sz="2800" b="1" dirty="0">
                <a:solidFill>
                  <a:srgbClr val="0037A4"/>
                </a:solidFill>
                <a:latin typeface="微软雅黑" panose="020B0503020204020204" charset="-122"/>
                <a:ea typeface="微软雅黑" panose="020B0503020204020204" charset="-122"/>
                <a:sym typeface="+mn-ea"/>
              </a:rPr>
            </a:br>
            <a:r>
              <a:rPr lang="en-US" altLang="zh-CN" sz="2800" b="1" dirty="0">
                <a:solidFill>
                  <a:srgbClr val="0037A4"/>
                </a:solidFill>
                <a:latin typeface="微软雅黑" panose="020B0503020204020204" charset="-122"/>
                <a:ea typeface="微软雅黑" panose="020B0503020204020204" charset="-122"/>
                <a:sym typeface="+mn-ea"/>
              </a:rPr>
              <a:t> </a:t>
            </a:r>
            <a:br>
              <a:rPr lang="en-US" altLang="zh-CN" sz="2800" b="1" dirty="0">
                <a:solidFill>
                  <a:srgbClr val="0037A4"/>
                </a:solidFill>
                <a:latin typeface="微软雅黑" panose="020B0503020204020204" charset="-122"/>
                <a:ea typeface="微软雅黑" panose="020B0503020204020204" charset="-122"/>
                <a:sym typeface="+mn-ea"/>
              </a:rPr>
            </a:br>
            <a:r>
              <a:rPr lang="en-US" altLang="zh-CN" sz="2800" b="1" dirty="0">
                <a:solidFill>
                  <a:srgbClr val="0037A4"/>
                </a:solidFill>
                <a:latin typeface="微软雅黑" panose="020B0503020204020204" charset="-122"/>
                <a:ea typeface="微软雅黑" panose="020B0503020204020204" charset="-122"/>
                <a:sym typeface="+mn-ea"/>
              </a:rPr>
              <a:t>        </a:t>
            </a:r>
            <a:r>
              <a:rPr lang="zh-CN" altLang="en-US" sz="2800" b="1" dirty="0">
                <a:solidFill>
                  <a:srgbClr val="0037A4"/>
                </a:solidFill>
                <a:latin typeface="微软雅黑" panose="020B0503020204020204" charset="-122"/>
                <a:ea typeface="微软雅黑" panose="020B0503020204020204" charset="-122"/>
                <a:sym typeface="+mn-ea"/>
              </a:rPr>
              <a:t>装配式建筑施工                               传统建筑施工</a:t>
            </a:r>
            <a:br>
              <a:rPr lang="zh-CN" altLang="en-US" dirty="0">
                <a:ea typeface="宋体" panose="02010600030101010101" pitchFamily="2" charset="-122"/>
              </a:rPr>
            </a:br>
            <a:br>
              <a:rPr lang="zh-CN" altLang="en-US" b="1" dirty="0">
                <a:solidFill>
                  <a:srgbClr val="0037A4"/>
                </a:solidFill>
                <a:latin typeface="微软雅黑" panose="020B0503020204020204" charset="-122"/>
                <a:ea typeface="微软雅黑" panose="020B0503020204020204" charset="-122"/>
              </a:rPr>
            </a:br>
            <a:endParaRPr lang="zh-CN" altLang="en-US"/>
          </a:p>
        </p:txBody>
      </p:sp>
      <p:sp>
        <p:nvSpPr>
          <p:cNvPr id="3" name="文本占位符 2"/>
          <p:cNvSpPr>
            <a:spLocks noGrp="1"/>
          </p:cNvSpPr>
          <p:nvPr>
            <p:ph type="body" idx="1"/>
          </p:nvPr>
        </p:nvSpPr>
        <p:spPr>
          <a:xfrm>
            <a:off x="2300605" y="4932680"/>
            <a:ext cx="7790815" cy="977900"/>
          </a:xfrm>
        </p:spPr>
        <p:txBody>
          <a:bodyPr/>
          <a:p>
            <a:endParaRPr lang="zh-CN" altLang="en-US"/>
          </a:p>
        </p:txBody>
      </p:sp>
      <p:pic>
        <p:nvPicPr>
          <p:cNvPr id="4" name="图片 3"/>
          <p:cNvPicPr>
            <a:picLocks noChangeAspect="1"/>
          </p:cNvPicPr>
          <p:nvPr/>
        </p:nvPicPr>
        <p:blipFill>
          <a:blip r:embed="rId1"/>
          <a:stretch>
            <a:fillRect/>
          </a:stretch>
        </p:blipFill>
        <p:spPr>
          <a:xfrm>
            <a:off x="1549400" y="1672590"/>
            <a:ext cx="9303385" cy="477393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ltLang="zh-CN"/>
              <a:t>.</a:t>
            </a:r>
            <a:endParaRPr lang="en-US" altLang="zh-CN"/>
          </a:p>
        </p:txBody>
      </p:sp>
      <p:sp>
        <p:nvSpPr>
          <p:cNvPr id="3" name="副标题 2"/>
          <p:cNvSpPr>
            <a:spLocks noGrp="1"/>
          </p:cNvSpPr>
          <p:nvPr>
            <p:ph type="subTitle" idx="1"/>
          </p:nvPr>
        </p:nvSpPr>
        <p:spPr/>
        <p:txBody>
          <a:bodyPr/>
          <a:p>
            <a:r>
              <a:rPr lang="en-US" altLang="zh-CN"/>
              <a:t>.</a:t>
            </a:r>
            <a:endParaRPr lang="en-US" altLang="zh-CN"/>
          </a:p>
        </p:txBody>
      </p:sp>
      <p:pic>
        <p:nvPicPr>
          <p:cNvPr id="4" name="图片 3"/>
          <p:cNvPicPr>
            <a:picLocks noChangeAspect="1"/>
          </p:cNvPicPr>
          <p:nvPr/>
        </p:nvPicPr>
        <p:blipFill>
          <a:blip r:embed="rId1"/>
          <a:stretch>
            <a:fillRect/>
          </a:stretch>
        </p:blipFill>
        <p:spPr>
          <a:xfrm>
            <a:off x="529590" y="596900"/>
            <a:ext cx="10837545" cy="552386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ltLang="zh-CN"/>
              <a:t>.</a:t>
            </a:r>
            <a:endParaRPr lang="en-US" altLang="zh-CN"/>
          </a:p>
        </p:txBody>
      </p:sp>
      <p:sp>
        <p:nvSpPr>
          <p:cNvPr id="3" name="副标题 2"/>
          <p:cNvSpPr>
            <a:spLocks noGrp="1"/>
          </p:cNvSpPr>
          <p:nvPr>
            <p:ph type="subTitle" idx="1"/>
          </p:nvPr>
        </p:nvSpPr>
        <p:spPr/>
        <p:txBody>
          <a:bodyPr/>
          <a:p>
            <a:r>
              <a:rPr lang="en-US" altLang="zh-CN"/>
              <a:t>.</a:t>
            </a:r>
            <a:endParaRPr lang="en-US" altLang="zh-CN"/>
          </a:p>
        </p:txBody>
      </p:sp>
      <p:pic>
        <p:nvPicPr>
          <p:cNvPr id="4" name="图片 3"/>
          <p:cNvPicPr>
            <a:picLocks noChangeAspect="1"/>
          </p:cNvPicPr>
          <p:nvPr/>
        </p:nvPicPr>
        <p:blipFill>
          <a:blip r:embed="rId1"/>
          <a:stretch>
            <a:fillRect/>
          </a:stretch>
        </p:blipFill>
        <p:spPr>
          <a:xfrm>
            <a:off x="1390015" y="1691005"/>
            <a:ext cx="9277350" cy="4641850"/>
          </a:xfrm>
          <a:prstGeom prst="rect">
            <a:avLst/>
          </a:prstGeom>
        </p:spPr>
      </p:pic>
      <p:sp>
        <p:nvSpPr>
          <p:cNvPr id="24599" name="矩形 24598"/>
          <p:cNvSpPr/>
          <p:nvPr/>
        </p:nvSpPr>
        <p:spPr>
          <a:xfrm>
            <a:off x="611188" y="789146"/>
            <a:ext cx="5400675" cy="521970"/>
          </a:xfrm>
          <a:prstGeom prst="rect">
            <a:avLst/>
          </a:prstGeom>
          <a:noFill/>
          <a:ln w="9525">
            <a:noFill/>
          </a:ln>
        </p:spPr>
        <p:txBody>
          <a:bodyPr vert="horz" wrap="square" anchor="ctr">
            <a:spAutoFit/>
          </a:bodyPr>
          <a:p>
            <a:pPr indent="355600" defTabSz="0">
              <a:tabLst>
                <a:tab pos="228600" algn="l"/>
              </a:tabLst>
            </a:pPr>
            <a:r>
              <a:rPr lang="zh-CN" altLang="en-US" sz="2800" b="1" dirty="0">
                <a:solidFill>
                  <a:srgbClr val="0037A4"/>
                </a:solidFill>
                <a:latin typeface="微软雅黑" panose="020B0503020204020204" charset="-122"/>
                <a:ea typeface="微软雅黑" panose="020B0503020204020204" charset="-122"/>
              </a:rPr>
              <a:t>f 满足塔吊拆除的要求</a:t>
            </a:r>
            <a:endParaRPr lang="zh-CN" altLang="en-US" sz="2800" dirty="0">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1850" y="878840"/>
            <a:ext cx="7039610" cy="894080"/>
          </a:xfrm>
        </p:spPr>
        <p:txBody>
          <a:bodyPr>
            <a:normAutofit fontScale="90000"/>
          </a:bodyPr>
          <a:p>
            <a:r>
              <a:rPr lang="en-US" altLang="zh-CN" sz="3200" b="1">
                <a:latin typeface="微软雅黑" panose="020B0503020204020204" charset="-122"/>
                <a:ea typeface="微软雅黑" panose="020B0503020204020204" charset="-122"/>
                <a:cs typeface="微软雅黑" panose="020B0503020204020204" charset="-122"/>
                <a:sym typeface="+mn-ea"/>
              </a:rPr>
              <a:t>1</a:t>
            </a:r>
            <a:r>
              <a:rPr lang="zh-CN" altLang="en-US" sz="3200" b="1">
                <a:latin typeface="微软雅黑" panose="020B0503020204020204" charset="-122"/>
                <a:ea typeface="微软雅黑" panose="020B0503020204020204" charset="-122"/>
                <a:cs typeface="微软雅黑" panose="020B0503020204020204" charset="-122"/>
                <a:sym typeface="+mn-ea"/>
              </a:rPr>
              <a:t>、塔吊的型号选择</a:t>
            </a:r>
            <a:br>
              <a:rPr lang="zh-CN" altLang="en-US" sz="2800" b="1">
                <a:latin typeface="微软雅黑" panose="020B0503020204020204" charset="-122"/>
                <a:ea typeface="微软雅黑" panose="020B0503020204020204" charset="-122"/>
                <a:cs typeface="微软雅黑" panose="020B0503020204020204" charset="-122"/>
              </a:rPr>
            </a:b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3" name="文本占位符 2"/>
          <p:cNvSpPr>
            <a:spLocks noGrp="1"/>
          </p:cNvSpPr>
          <p:nvPr>
            <p:ph type="body" idx="1"/>
          </p:nvPr>
        </p:nvSpPr>
        <p:spPr>
          <a:xfrm>
            <a:off x="2366010" y="5095875"/>
            <a:ext cx="7561580" cy="749935"/>
          </a:xfrm>
        </p:spPr>
        <p:txBody>
          <a:bodyPr/>
          <a:p>
            <a:endParaRPr lang="zh-CN" altLang="en-US"/>
          </a:p>
        </p:txBody>
      </p:sp>
      <p:pic>
        <p:nvPicPr>
          <p:cNvPr id="4" name="图片 3"/>
          <p:cNvPicPr>
            <a:picLocks noChangeAspect="1"/>
          </p:cNvPicPr>
          <p:nvPr/>
        </p:nvPicPr>
        <p:blipFill>
          <a:blip r:embed="rId1"/>
          <a:stretch>
            <a:fillRect/>
          </a:stretch>
        </p:blipFill>
        <p:spPr>
          <a:xfrm>
            <a:off x="831850" y="1685925"/>
            <a:ext cx="10318115" cy="462343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rot="10800000" flipV="1">
            <a:off x="1524000" y="2614930"/>
            <a:ext cx="7658735" cy="547370"/>
          </a:xfrm>
        </p:spPr>
        <p:txBody>
          <a:bodyPr>
            <a:normAutofit fontScale="90000"/>
          </a:bodyPr>
          <a:p>
            <a:r>
              <a:rPr lang="en-US" altLang="zh-CN">
                <a:solidFill>
                  <a:schemeClr val="bg1"/>
                </a:solidFill>
              </a:rPr>
              <a:t>.</a:t>
            </a:r>
            <a:endParaRPr lang="en-US" altLang="zh-CN">
              <a:solidFill>
                <a:schemeClr val="bg1"/>
              </a:solidFill>
            </a:endParaRPr>
          </a:p>
        </p:txBody>
      </p:sp>
      <p:sp>
        <p:nvSpPr>
          <p:cNvPr id="3" name="副标题 2"/>
          <p:cNvSpPr>
            <a:spLocks noGrp="1"/>
          </p:cNvSpPr>
          <p:nvPr>
            <p:ph type="subTitle" idx="1"/>
          </p:nvPr>
        </p:nvSpPr>
        <p:spPr/>
        <p:txBody>
          <a:bodyPr>
            <a:normAutofit lnSpcReduction="10000"/>
          </a:bodyPr>
          <a:p>
            <a:endParaRPr lang="zh-CN" altLang="en-US" b="1" dirty="0">
              <a:ea typeface="微软雅黑" panose="020B0503020204020204" charset="-122"/>
              <a:sym typeface="+mn-ea"/>
            </a:endParaRPr>
          </a:p>
          <a:p>
            <a:endParaRPr lang="zh-CN" altLang="en-US" b="1" dirty="0">
              <a:ea typeface="微软雅黑" panose="020B0503020204020204" charset="-122"/>
              <a:sym typeface="+mn-ea"/>
            </a:endParaRPr>
          </a:p>
          <a:p>
            <a:r>
              <a:rPr lang="zh-CN" altLang="en-US" b="1" dirty="0">
                <a:ea typeface="微软雅黑" panose="020B0503020204020204" charset="-122"/>
                <a:sym typeface="+mn-ea"/>
              </a:rPr>
              <a:t>塔吊工作幅度：是指塔机的回转中心到吊钩可达到最远处的距离，决定塔吊的覆盖范围；</a:t>
            </a:r>
            <a:endParaRPr lang="zh-CN" altLang="en-US" b="1" dirty="0">
              <a:ea typeface="微软雅黑" panose="020B0503020204020204" charset="-122"/>
            </a:endParaRPr>
          </a:p>
          <a:p>
            <a:endParaRPr lang="zh-CN" altLang="en-US"/>
          </a:p>
        </p:txBody>
      </p:sp>
      <p:sp>
        <p:nvSpPr>
          <p:cNvPr id="6161" name="椭圆 6160"/>
          <p:cNvSpPr/>
          <p:nvPr/>
        </p:nvSpPr>
        <p:spPr>
          <a:xfrm>
            <a:off x="4683760" y="661035"/>
            <a:ext cx="3455988" cy="3311525"/>
          </a:xfrm>
          <a:prstGeom prst="ellipse">
            <a:avLst/>
          </a:prstGeom>
          <a:noFill/>
          <a:ln w="9525" cap="flat" cmpd="sng">
            <a:solidFill>
              <a:srgbClr val="FF0000"/>
            </a:solidFill>
            <a:prstDash val="solid"/>
            <a:headEnd type="none" w="med" len="med"/>
            <a:tailEnd type="none" w="med" len="med"/>
          </a:ln>
        </p:spPr>
        <p:txBody>
          <a:bodyPr/>
          <a:p>
            <a:endParaRPr lang="zh-CN" altLang="en-US"/>
          </a:p>
        </p:txBody>
      </p:sp>
      <p:grpSp>
        <p:nvGrpSpPr>
          <p:cNvPr id="6150" name="组合 6149"/>
          <p:cNvGrpSpPr/>
          <p:nvPr/>
        </p:nvGrpSpPr>
        <p:grpSpPr>
          <a:xfrm rot="16200000">
            <a:off x="4359275" y="2869248"/>
            <a:ext cx="4105275" cy="271462"/>
            <a:chOff x="0" y="0"/>
            <a:chExt cx="3026" cy="181"/>
          </a:xfrm>
        </p:grpSpPr>
        <p:grpSp>
          <p:nvGrpSpPr>
            <p:cNvPr id="6151" name="组合 6150"/>
            <p:cNvGrpSpPr/>
            <p:nvPr/>
          </p:nvGrpSpPr>
          <p:grpSpPr>
            <a:xfrm>
              <a:off x="1089" y="0"/>
              <a:ext cx="1937" cy="181"/>
              <a:chOff x="0" y="0"/>
              <a:chExt cx="1937" cy="181"/>
            </a:xfrm>
          </p:grpSpPr>
          <p:sp>
            <p:nvSpPr>
              <p:cNvPr id="6152" name="矩形 6151"/>
              <p:cNvSpPr/>
              <p:nvPr/>
            </p:nvSpPr>
            <p:spPr>
              <a:xfrm rot="-16200000" flipH="1">
                <a:off x="-22" y="22"/>
                <a:ext cx="181" cy="136"/>
              </a:xfrm>
              <a:prstGeom prst="rect">
                <a:avLst/>
              </a:prstGeom>
              <a:solidFill>
                <a:srgbClr val="FF9900"/>
              </a:solidFill>
              <a:ln w="9525" cap="flat" cmpd="sng">
                <a:solidFill>
                  <a:srgbClr val="000000"/>
                </a:solidFill>
                <a:prstDash val="solid"/>
                <a:miter/>
                <a:headEnd type="none" w="med" len="med"/>
                <a:tailEnd type="none" w="med" len="med"/>
              </a:ln>
            </p:spPr>
            <p:txBody>
              <a:bodyPr/>
              <a:p>
                <a:endParaRPr lang="zh-CN" altLang="en-US"/>
              </a:p>
            </p:txBody>
          </p:sp>
          <p:grpSp>
            <p:nvGrpSpPr>
              <p:cNvPr id="6153" name="组合 6152"/>
              <p:cNvGrpSpPr/>
              <p:nvPr/>
            </p:nvGrpSpPr>
            <p:grpSpPr>
              <a:xfrm>
                <a:off x="45" y="45"/>
                <a:ext cx="1892" cy="92"/>
                <a:chOff x="0" y="0"/>
                <a:chExt cx="1892" cy="92"/>
              </a:xfrm>
            </p:grpSpPr>
            <p:sp>
              <p:nvSpPr>
                <p:cNvPr id="6154" name="流程图: 摘录 6153"/>
                <p:cNvSpPr/>
                <p:nvPr/>
              </p:nvSpPr>
              <p:spPr>
                <a:xfrm rot="-16200000" flipH="1">
                  <a:off x="1082" y="-720"/>
                  <a:ext cx="90" cy="1530"/>
                </a:xfrm>
                <a:prstGeom prst="flowChartExtract">
                  <a:avLst/>
                </a:prstGeom>
                <a:solidFill>
                  <a:srgbClr val="FF9900"/>
                </a:solidFill>
                <a:ln w="9525" cap="flat" cmpd="sng">
                  <a:solidFill>
                    <a:srgbClr val="000000"/>
                  </a:solidFill>
                  <a:prstDash val="solid"/>
                  <a:miter/>
                  <a:headEnd type="none" w="med" len="med"/>
                  <a:tailEnd type="none" w="med" len="med"/>
                </a:ln>
              </p:spPr>
              <p:txBody>
                <a:bodyPr/>
                <a:p>
                  <a:endParaRPr lang="zh-CN" altLang="en-US"/>
                </a:p>
              </p:txBody>
            </p:sp>
            <p:sp>
              <p:nvSpPr>
                <p:cNvPr id="6155" name="矩形 6154"/>
                <p:cNvSpPr/>
                <p:nvPr/>
              </p:nvSpPr>
              <p:spPr>
                <a:xfrm rot="-16200000" flipH="1">
                  <a:off x="139" y="-139"/>
                  <a:ext cx="92" cy="371"/>
                </a:xfrm>
                <a:prstGeom prst="rect">
                  <a:avLst/>
                </a:prstGeom>
                <a:solidFill>
                  <a:srgbClr val="FF9900"/>
                </a:solidFill>
                <a:ln w="9525" cap="flat" cmpd="sng">
                  <a:solidFill>
                    <a:srgbClr val="000000"/>
                  </a:solidFill>
                  <a:prstDash val="solid"/>
                  <a:miter/>
                  <a:headEnd type="none" w="med" len="med"/>
                  <a:tailEnd type="none" w="med" len="med"/>
                </a:ln>
              </p:spPr>
              <p:txBody>
                <a:bodyPr/>
                <a:p>
                  <a:endParaRPr lang="zh-CN" altLang="en-US"/>
                </a:p>
              </p:txBody>
            </p:sp>
          </p:grpSp>
        </p:grpSp>
        <p:grpSp>
          <p:nvGrpSpPr>
            <p:cNvPr id="6156" name="组合 6155"/>
            <p:cNvGrpSpPr/>
            <p:nvPr/>
          </p:nvGrpSpPr>
          <p:grpSpPr>
            <a:xfrm rot="10800000">
              <a:off x="0" y="0"/>
              <a:ext cx="1937" cy="181"/>
              <a:chOff x="0" y="0"/>
              <a:chExt cx="1937" cy="181"/>
            </a:xfrm>
          </p:grpSpPr>
          <p:sp>
            <p:nvSpPr>
              <p:cNvPr id="6157" name="矩形 6156"/>
              <p:cNvSpPr/>
              <p:nvPr/>
            </p:nvSpPr>
            <p:spPr>
              <a:xfrm rot="-16200000" flipH="1">
                <a:off x="-22" y="22"/>
                <a:ext cx="181" cy="136"/>
              </a:xfrm>
              <a:prstGeom prst="rect">
                <a:avLst/>
              </a:prstGeom>
              <a:noFill/>
              <a:ln w="9525">
                <a:noFill/>
              </a:ln>
            </p:spPr>
            <p:txBody>
              <a:bodyPr/>
              <a:p>
                <a:endParaRPr lang="zh-CN" altLang="en-US"/>
              </a:p>
            </p:txBody>
          </p:sp>
          <p:grpSp>
            <p:nvGrpSpPr>
              <p:cNvPr id="6158" name="组合 6157"/>
              <p:cNvGrpSpPr/>
              <p:nvPr/>
            </p:nvGrpSpPr>
            <p:grpSpPr>
              <a:xfrm>
                <a:off x="45" y="45"/>
                <a:ext cx="1892" cy="92"/>
                <a:chOff x="0" y="0"/>
                <a:chExt cx="1892" cy="92"/>
              </a:xfrm>
            </p:grpSpPr>
            <p:sp>
              <p:nvSpPr>
                <p:cNvPr id="6159" name="流程图: 摘录 6158"/>
                <p:cNvSpPr/>
                <p:nvPr/>
              </p:nvSpPr>
              <p:spPr>
                <a:xfrm rot="-16200000" flipH="1">
                  <a:off x="1082" y="-720"/>
                  <a:ext cx="90" cy="1530"/>
                </a:xfrm>
                <a:prstGeom prst="flowChartExtract">
                  <a:avLst/>
                </a:prstGeom>
                <a:noFill/>
                <a:ln w="9525">
                  <a:noFill/>
                </a:ln>
              </p:spPr>
              <p:txBody>
                <a:bodyPr/>
                <a:p>
                  <a:endParaRPr lang="zh-CN" altLang="en-US"/>
                </a:p>
              </p:txBody>
            </p:sp>
            <p:sp>
              <p:nvSpPr>
                <p:cNvPr id="6160" name="矩形 6159"/>
                <p:cNvSpPr/>
                <p:nvPr/>
              </p:nvSpPr>
              <p:spPr>
                <a:xfrm rot="-16200000" flipH="1">
                  <a:off x="139" y="-139"/>
                  <a:ext cx="92" cy="371"/>
                </a:xfrm>
                <a:prstGeom prst="rect">
                  <a:avLst/>
                </a:prstGeom>
                <a:noFill/>
                <a:ln w="9525">
                  <a:noFill/>
                </a:ln>
              </p:spPr>
              <p:txBody>
                <a:bodyPr/>
                <a:p>
                  <a:endParaRPr lang="zh-CN" altLang="en-US"/>
                </a:p>
              </p:txBody>
            </p:sp>
          </p:grpSp>
        </p:grpSp>
      </p:grpSp>
      <p:sp>
        <p:nvSpPr>
          <p:cNvPr id="6163" name="文本框 6162"/>
          <p:cNvSpPr txBox="1"/>
          <p:nvPr/>
        </p:nvSpPr>
        <p:spPr>
          <a:xfrm>
            <a:off x="765175" y="1105218"/>
            <a:ext cx="547688" cy="2405062"/>
          </a:xfrm>
          <a:prstGeom prst="rect">
            <a:avLst/>
          </a:prstGeom>
          <a:noFill/>
          <a:ln w="9525">
            <a:noFill/>
          </a:ln>
        </p:spPr>
        <p:txBody>
          <a:bodyPr vert="eaVert" wrap="square" anchor="t">
            <a:spAutoFit/>
          </a:bodyPr>
          <a:p>
            <a:pPr algn="ctr">
              <a:spcBef>
                <a:spcPct val="50000"/>
              </a:spcBef>
            </a:pPr>
            <a:r>
              <a:rPr lang="zh-CN" altLang="en-US" sz="2400" b="1" dirty="0">
                <a:solidFill>
                  <a:srgbClr val="0037A4"/>
                </a:solidFill>
                <a:ea typeface="微软雅黑" panose="020B0503020204020204" charset="-122"/>
              </a:rPr>
              <a:t>工作幅度</a:t>
            </a:r>
            <a:endParaRPr lang="zh-CN" altLang="en-US" sz="2400" b="1" dirty="0">
              <a:solidFill>
                <a:srgbClr val="0037A4"/>
              </a:solidFill>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1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601345" y="519430"/>
            <a:ext cx="10989310" cy="5819140"/>
          </a:xfrm>
        </p:spPr>
        <p:txBody>
          <a:bodyPr>
            <a:normAutofit/>
          </a:bodyPr>
          <a:p>
            <a:pPr algn="l"/>
            <a:br>
              <a:rPr lang="zh-CN" altLang="en-US" sz="2800" b="1" dirty="0">
                <a:solidFill>
                  <a:schemeClr val="accent1"/>
                </a:solidFill>
                <a:ea typeface="微软雅黑" panose="020B0503020204020204" charset="-122"/>
                <a:sym typeface="+mn-ea"/>
              </a:rPr>
            </a:br>
            <a:br>
              <a:rPr lang="zh-CN" altLang="en-US" sz="2800" b="1" dirty="0">
                <a:solidFill>
                  <a:schemeClr val="accent1"/>
                </a:solidFill>
                <a:ea typeface="微软雅黑" panose="020B0503020204020204" charset="-122"/>
                <a:sym typeface="+mn-ea"/>
              </a:rPr>
            </a:br>
            <a:endParaRPr lang="zh-CN" altLang="en-US" sz="2400"/>
          </a:p>
        </p:txBody>
      </p:sp>
      <p:sp>
        <p:nvSpPr>
          <p:cNvPr id="3" name="副标题 2"/>
          <p:cNvSpPr>
            <a:spLocks noGrp="1"/>
          </p:cNvSpPr>
          <p:nvPr>
            <p:ph type="subTitle" idx="1"/>
          </p:nvPr>
        </p:nvSpPr>
        <p:spPr/>
        <p:txBody>
          <a:bodyPr/>
          <a:p>
            <a:r>
              <a:rPr lang="en-US" altLang="zh-CN"/>
              <a:t>.</a:t>
            </a:r>
            <a:endParaRPr lang="en-US" altLang="zh-CN"/>
          </a:p>
        </p:txBody>
      </p:sp>
      <p:pic>
        <p:nvPicPr>
          <p:cNvPr id="4" name="图片 3"/>
          <p:cNvPicPr>
            <a:picLocks noChangeAspect="1"/>
          </p:cNvPicPr>
          <p:nvPr/>
        </p:nvPicPr>
        <p:blipFill>
          <a:blip r:embed="rId1"/>
          <a:stretch>
            <a:fillRect/>
          </a:stretch>
        </p:blipFill>
        <p:spPr>
          <a:xfrm>
            <a:off x="1259205" y="519430"/>
            <a:ext cx="9688195" cy="58191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ltLang="zh-CN"/>
              <a:t>.</a:t>
            </a:r>
            <a:endParaRPr lang="en-US" altLang="zh-CN"/>
          </a:p>
        </p:txBody>
      </p:sp>
      <p:sp>
        <p:nvSpPr>
          <p:cNvPr id="3" name="副标题 2"/>
          <p:cNvSpPr>
            <a:spLocks noGrp="1"/>
          </p:cNvSpPr>
          <p:nvPr>
            <p:ph type="subTitle" idx="1"/>
          </p:nvPr>
        </p:nvSpPr>
        <p:spPr>
          <a:xfrm>
            <a:off x="568960" y="5063490"/>
            <a:ext cx="10099040" cy="1198880"/>
          </a:xfrm>
        </p:spPr>
        <p:txBody>
          <a:bodyPr>
            <a:normAutofit fontScale="90000" lnSpcReduction="20000"/>
          </a:bodyPr>
          <a:p>
            <a:pPr algn="l"/>
            <a:r>
              <a:rPr lang="zh-CN" altLang="en-US" dirty="0">
                <a:latin typeface="微软雅黑" panose="020B0503020204020204" charset="-122"/>
                <a:ea typeface="微软雅黑" panose="020B0503020204020204" charset="-122"/>
                <a:sym typeface="+mn-ea"/>
              </a:rPr>
              <a:t>安装高度需考虑的因素</a:t>
            </a:r>
            <a:endParaRPr lang="zh-CN" altLang="en-US" dirty="0">
              <a:latin typeface="微软雅黑" panose="020B0503020204020204" charset="-122"/>
              <a:ea typeface="微软雅黑" panose="020B0503020204020204" charset="-122"/>
            </a:endParaRPr>
          </a:p>
          <a:p>
            <a:pPr algn="l"/>
            <a:r>
              <a:rPr lang="zh-CN" altLang="en-US" dirty="0">
                <a:latin typeface="微软雅黑" panose="020B0503020204020204" charset="-122"/>
                <a:ea typeface="微软雅黑" panose="020B0503020204020204" charset="-122"/>
                <a:sym typeface="+mn-ea"/>
              </a:rPr>
              <a:t>a.建筑物的高度（安装高度比建筑物高出2~3节标准节，一般高出10米左右）</a:t>
            </a:r>
            <a:endParaRPr lang="zh-CN" altLang="en-US" dirty="0">
              <a:latin typeface="微软雅黑" panose="020B0503020204020204" charset="-122"/>
              <a:ea typeface="微软雅黑" panose="020B0503020204020204" charset="-122"/>
            </a:endParaRPr>
          </a:p>
          <a:p>
            <a:pPr algn="l"/>
            <a:r>
              <a:rPr lang="zh-CN" altLang="en-US" dirty="0">
                <a:latin typeface="微软雅黑" panose="020B0503020204020204" charset="-122"/>
                <a:ea typeface="微软雅黑" panose="020B0503020204020204" charset="-122"/>
                <a:sym typeface="+mn-ea"/>
              </a:rPr>
              <a:t>b.群体建筑中相邻塔吊的安全垂直距离（按规范要求错开2节标准节高度）</a:t>
            </a:r>
            <a:endParaRPr lang="zh-CN" altLang="en-US" sz="2000" dirty="0">
              <a:latin typeface="微软雅黑" panose="020B0503020204020204" charset="-122"/>
              <a:ea typeface="微软雅黑" panose="020B0503020204020204" charset="-122"/>
            </a:endParaRPr>
          </a:p>
          <a:p>
            <a:pPr algn="l"/>
            <a:endParaRPr lang="zh-CN" altLang="en-US" sz="2000"/>
          </a:p>
        </p:txBody>
      </p:sp>
      <p:grpSp>
        <p:nvGrpSpPr>
          <p:cNvPr id="8194" name="组合 8193"/>
          <p:cNvGrpSpPr/>
          <p:nvPr/>
        </p:nvGrpSpPr>
        <p:grpSpPr>
          <a:xfrm>
            <a:off x="4519295" y="45085"/>
            <a:ext cx="4667885" cy="5073015"/>
            <a:chOff x="0" y="0"/>
            <a:chExt cx="4110" cy="3039"/>
          </a:xfrm>
        </p:grpSpPr>
        <p:pic>
          <p:nvPicPr>
            <p:cNvPr id="8195" name="图片 8194" descr="}8T`VH_Y2WAQBMPF9MOZI84"/>
            <p:cNvPicPr>
              <a:picLocks noChangeAspect="1"/>
            </p:cNvPicPr>
            <p:nvPr/>
          </p:nvPicPr>
          <p:blipFill>
            <a:blip r:embed="rId1"/>
            <a:stretch>
              <a:fillRect/>
            </a:stretch>
          </p:blipFill>
          <p:spPr>
            <a:xfrm>
              <a:off x="0" y="0"/>
              <a:ext cx="4110" cy="3006"/>
            </a:xfrm>
            <a:prstGeom prst="rect">
              <a:avLst/>
            </a:prstGeom>
            <a:noFill/>
            <a:ln w="9525">
              <a:noFill/>
            </a:ln>
          </p:spPr>
        </p:pic>
        <p:grpSp>
          <p:nvGrpSpPr>
            <p:cNvPr id="8196" name="组合 8195"/>
            <p:cNvGrpSpPr/>
            <p:nvPr/>
          </p:nvGrpSpPr>
          <p:grpSpPr>
            <a:xfrm>
              <a:off x="2517" y="1769"/>
              <a:ext cx="1044" cy="1270"/>
              <a:chOff x="0" y="0"/>
              <a:chExt cx="1044" cy="1270"/>
            </a:xfrm>
          </p:grpSpPr>
          <p:sp>
            <p:nvSpPr>
              <p:cNvPr id="8197" name="矩形 8196"/>
              <p:cNvSpPr/>
              <p:nvPr/>
            </p:nvSpPr>
            <p:spPr>
              <a:xfrm>
                <a:off x="0" y="0"/>
                <a:ext cx="1044" cy="181"/>
              </a:xfrm>
              <a:prstGeom prst="rect">
                <a:avLst/>
              </a:prstGeom>
              <a:solidFill>
                <a:srgbClr val="FFCC99"/>
              </a:solidFill>
              <a:ln w="9525" cap="flat" cmpd="sng">
                <a:solidFill>
                  <a:srgbClr val="000000"/>
                </a:solidFill>
                <a:prstDash val="solid"/>
                <a:miter/>
                <a:headEnd type="none" w="med" len="med"/>
                <a:tailEnd type="none" w="med" len="med"/>
              </a:ln>
            </p:spPr>
            <p:txBody>
              <a:bodyPr/>
              <a:p>
                <a:endParaRPr lang="zh-CN" altLang="en-US"/>
              </a:p>
            </p:txBody>
          </p:sp>
          <p:sp>
            <p:nvSpPr>
              <p:cNvPr id="8198" name="矩形 8197"/>
              <p:cNvSpPr/>
              <p:nvPr/>
            </p:nvSpPr>
            <p:spPr>
              <a:xfrm>
                <a:off x="0" y="181"/>
                <a:ext cx="1044" cy="181"/>
              </a:xfrm>
              <a:prstGeom prst="rect">
                <a:avLst/>
              </a:prstGeom>
              <a:solidFill>
                <a:srgbClr val="FFCC99"/>
              </a:solidFill>
              <a:ln w="9525" cap="flat" cmpd="sng">
                <a:solidFill>
                  <a:srgbClr val="000000"/>
                </a:solidFill>
                <a:prstDash val="solid"/>
                <a:miter/>
                <a:headEnd type="none" w="med" len="med"/>
                <a:tailEnd type="none" w="med" len="med"/>
              </a:ln>
            </p:spPr>
            <p:txBody>
              <a:bodyPr/>
              <a:p>
                <a:endParaRPr lang="zh-CN" altLang="en-US"/>
              </a:p>
            </p:txBody>
          </p:sp>
          <p:sp>
            <p:nvSpPr>
              <p:cNvPr id="8199" name="矩形 8198"/>
              <p:cNvSpPr/>
              <p:nvPr/>
            </p:nvSpPr>
            <p:spPr>
              <a:xfrm>
                <a:off x="0" y="362"/>
                <a:ext cx="1044" cy="181"/>
              </a:xfrm>
              <a:prstGeom prst="rect">
                <a:avLst/>
              </a:prstGeom>
              <a:solidFill>
                <a:srgbClr val="FFCC99"/>
              </a:solidFill>
              <a:ln w="9525" cap="flat" cmpd="sng">
                <a:solidFill>
                  <a:srgbClr val="000000"/>
                </a:solidFill>
                <a:prstDash val="solid"/>
                <a:miter/>
                <a:headEnd type="none" w="med" len="med"/>
                <a:tailEnd type="none" w="med" len="med"/>
              </a:ln>
            </p:spPr>
            <p:txBody>
              <a:bodyPr/>
              <a:p>
                <a:endParaRPr lang="zh-CN" altLang="en-US"/>
              </a:p>
            </p:txBody>
          </p:sp>
          <p:sp>
            <p:nvSpPr>
              <p:cNvPr id="8200" name="矩形 8199"/>
              <p:cNvSpPr/>
              <p:nvPr/>
            </p:nvSpPr>
            <p:spPr>
              <a:xfrm>
                <a:off x="0" y="544"/>
                <a:ext cx="1044" cy="181"/>
              </a:xfrm>
              <a:prstGeom prst="rect">
                <a:avLst/>
              </a:prstGeom>
              <a:solidFill>
                <a:srgbClr val="FFCC99"/>
              </a:solidFill>
              <a:ln w="9525" cap="flat" cmpd="sng">
                <a:solidFill>
                  <a:srgbClr val="000000"/>
                </a:solidFill>
                <a:prstDash val="solid"/>
                <a:miter/>
                <a:headEnd type="none" w="med" len="med"/>
                <a:tailEnd type="none" w="med" len="med"/>
              </a:ln>
            </p:spPr>
            <p:txBody>
              <a:bodyPr/>
              <a:p>
                <a:endParaRPr lang="zh-CN" altLang="en-US"/>
              </a:p>
            </p:txBody>
          </p:sp>
          <p:sp>
            <p:nvSpPr>
              <p:cNvPr id="8201" name="矩形 8200"/>
              <p:cNvSpPr/>
              <p:nvPr/>
            </p:nvSpPr>
            <p:spPr>
              <a:xfrm>
                <a:off x="0" y="725"/>
                <a:ext cx="1044" cy="181"/>
              </a:xfrm>
              <a:prstGeom prst="rect">
                <a:avLst/>
              </a:prstGeom>
              <a:solidFill>
                <a:srgbClr val="FFCC99"/>
              </a:solidFill>
              <a:ln w="9525" cap="flat" cmpd="sng">
                <a:solidFill>
                  <a:srgbClr val="000000"/>
                </a:solidFill>
                <a:prstDash val="solid"/>
                <a:miter/>
                <a:headEnd type="none" w="med" len="med"/>
                <a:tailEnd type="none" w="med" len="med"/>
              </a:ln>
            </p:spPr>
            <p:txBody>
              <a:bodyPr/>
              <a:p>
                <a:endParaRPr lang="zh-CN" altLang="en-US"/>
              </a:p>
            </p:txBody>
          </p:sp>
          <p:sp>
            <p:nvSpPr>
              <p:cNvPr id="8202" name="矩形 8201"/>
              <p:cNvSpPr/>
              <p:nvPr/>
            </p:nvSpPr>
            <p:spPr>
              <a:xfrm>
                <a:off x="0" y="907"/>
                <a:ext cx="1044" cy="181"/>
              </a:xfrm>
              <a:prstGeom prst="rect">
                <a:avLst/>
              </a:prstGeom>
              <a:solidFill>
                <a:srgbClr val="FFCC99"/>
              </a:solidFill>
              <a:ln w="9525" cap="flat" cmpd="sng">
                <a:solidFill>
                  <a:srgbClr val="000000"/>
                </a:solidFill>
                <a:prstDash val="solid"/>
                <a:miter/>
                <a:headEnd type="none" w="med" len="med"/>
                <a:tailEnd type="none" w="med" len="med"/>
              </a:ln>
            </p:spPr>
            <p:txBody>
              <a:bodyPr/>
              <a:p>
                <a:endParaRPr lang="zh-CN" altLang="en-US"/>
              </a:p>
            </p:txBody>
          </p:sp>
          <p:sp>
            <p:nvSpPr>
              <p:cNvPr id="8203" name="矩形 8202"/>
              <p:cNvSpPr/>
              <p:nvPr/>
            </p:nvSpPr>
            <p:spPr>
              <a:xfrm>
                <a:off x="0" y="1088"/>
                <a:ext cx="1044" cy="181"/>
              </a:xfrm>
              <a:prstGeom prst="rect">
                <a:avLst/>
              </a:prstGeom>
              <a:solidFill>
                <a:srgbClr val="FFCC99"/>
              </a:solidFill>
              <a:ln w="9525" cap="flat" cmpd="sng">
                <a:solidFill>
                  <a:srgbClr val="000000"/>
                </a:solidFill>
                <a:prstDash val="solid"/>
                <a:miter/>
                <a:headEnd type="none" w="med" len="med"/>
                <a:tailEnd type="none" w="med" len="med"/>
              </a:ln>
            </p:spPr>
            <p:txBody>
              <a:bodyPr/>
              <a:p>
                <a:endParaRPr lang="zh-CN" altLang="en-US"/>
              </a:p>
            </p:txBody>
          </p:sp>
          <p:sp>
            <p:nvSpPr>
              <p:cNvPr id="8204" name="直接连接符 8203"/>
              <p:cNvSpPr/>
              <p:nvPr/>
            </p:nvSpPr>
            <p:spPr>
              <a:xfrm>
                <a:off x="454" y="0"/>
                <a:ext cx="0" cy="1270"/>
              </a:xfrm>
              <a:prstGeom prst="line">
                <a:avLst/>
              </a:prstGeom>
              <a:ln w="9525" cap="flat" cmpd="sng">
                <a:solidFill>
                  <a:srgbClr val="000000"/>
                </a:solidFill>
                <a:prstDash val="solid"/>
                <a:headEnd type="none" w="med" len="med"/>
                <a:tailEnd type="none" w="med" len="med"/>
              </a:ln>
            </p:spPr>
          </p:sp>
          <p:sp>
            <p:nvSpPr>
              <p:cNvPr id="8205" name="直接连接符 8204"/>
              <p:cNvSpPr/>
              <p:nvPr/>
            </p:nvSpPr>
            <p:spPr>
              <a:xfrm>
                <a:off x="636" y="0"/>
                <a:ext cx="0" cy="1270"/>
              </a:xfrm>
              <a:prstGeom prst="line">
                <a:avLst/>
              </a:prstGeom>
              <a:ln w="9525" cap="flat" cmpd="sng">
                <a:solidFill>
                  <a:srgbClr val="000000"/>
                </a:solidFill>
                <a:prstDash val="solid"/>
                <a:headEnd type="none" w="med" len="med"/>
                <a:tailEnd type="none" w="med" len="med"/>
              </a:ln>
            </p:spPr>
          </p:sp>
        </p:grpSp>
        <p:sp>
          <p:nvSpPr>
            <p:cNvPr id="8206" name="矩形 8205"/>
            <p:cNvSpPr/>
            <p:nvPr/>
          </p:nvSpPr>
          <p:spPr>
            <a:xfrm>
              <a:off x="2925" y="1270"/>
              <a:ext cx="273" cy="137"/>
            </a:xfrm>
            <a:prstGeom prst="rect">
              <a:avLst/>
            </a:prstGeom>
            <a:solidFill>
              <a:srgbClr val="FF9900"/>
            </a:solidFill>
            <a:ln w="9525" cap="flat" cmpd="sng">
              <a:solidFill>
                <a:srgbClr val="000000"/>
              </a:solidFill>
              <a:prstDash val="solid"/>
              <a:miter/>
              <a:headEnd type="none" w="med" len="med"/>
              <a:tailEnd type="none" w="med" len="med"/>
            </a:ln>
          </p:spPr>
          <p:txBody>
            <a:bodyPr/>
            <a:p>
              <a:endParaRPr lang="zh-CN" altLang="en-US"/>
            </a:p>
          </p:txBody>
        </p:sp>
      </p:grpSp>
      <p:sp>
        <p:nvSpPr>
          <p:cNvPr id="8208" name="文本框 8207"/>
          <p:cNvSpPr txBox="1"/>
          <p:nvPr/>
        </p:nvSpPr>
        <p:spPr>
          <a:xfrm>
            <a:off x="910590" y="957580"/>
            <a:ext cx="613410" cy="2415540"/>
          </a:xfrm>
          <a:prstGeom prst="rect">
            <a:avLst/>
          </a:prstGeom>
          <a:noFill/>
          <a:ln w="9525">
            <a:noFill/>
          </a:ln>
        </p:spPr>
        <p:txBody>
          <a:bodyPr vert="eaVert" wrap="square">
            <a:spAutoFit/>
          </a:bodyPr>
          <a:p>
            <a:pPr algn="ctr">
              <a:spcBef>
                <a:spcPct val="50000"/>
              </a:spcBef>
            </a:pPr>
            <a:r>
              <a:rPr lang="zh-CN" altLang="en-US" sz="2800" b="1" dirty="0">
                <a:solidFill>
                  <a:srgbClr val="0037A4"/>
                </a:solidFill>
                <a:ea typeface="微软雅黑" panose="020B0503020204020204" charset="-122"/>
              </a:rPr>
              <a:t>起重高度</a:t>
            </a:r>
            <a:endParaRPr lang="zh-CN" altLang="en-US" sz="2800" b="1" dirty="0">
              <a:solidFill>
                <a:srgbClr val="0037A4"/>
              </a:solidFill>
              <a:ea typeface="微软雅黑" panose="020B0503020204020204" charset="-122"/>
            </a:endParaRPr>
          </a:p>
        </p:txBody>
      </p:sp>
      <p:sp>
        <p:nvSpPr>
          <p:cNvPr id="8207" name="矩形 8206"/>
          <p:cNvSpPr/>
          <p:nvPr/>
        </p:nvSpPr>
        <p:spPr>
          <a:xfrm>
            <a:off x="6557328" y="360680"/>
            <a:ext cx="3816350" cy="596900"/>
          </a:xfrm>
          <a:prstGeom prst="rect">
            <a:avLst/>
          </a:prstGeom>
          <a:solidFill>
            <a:schemeClr val="accent1"/>
          </a:solidFill>
          <a:ln w="9525" cap="flat" cmpd="sng">
            <a:solidFill>
              <a:srgbClr val="FF6600"/>
            </a:solidFill>
            <a:prstDash val="solid"/>
            <a:miter/>
            <a:headEnd type="none" w="med" len="med"/>
            <a:tailEnd type="none" w="med" len="med"/>
          </a:ln>
        </p:spPr>
        <p:txBody>
          <a:bodyPr wrap="square">
            <a:spAutoFit/>
          </a:bodyPr>
          <a:p>
            <a:pPr>
              <a:spcBef>
                <a:spcPct val="50000"/>
              </a:spcBef>
            </a:pPr>
            <a:r>
              <a:rPr lang="en-US" altLang="zh-CN" sz="2800" b="1" dirty="0">
                <a:solidFill>
                  <a:srgbClr val="FF0000"/>
                </a:solidFill>
                <a:latin typeface="微软雅黑" panose="020B0503020204020204" charset="-122"/>
                <a:ea typeface="微软雅黑" panose="020B0503020204020204" charset="-122"/>
              </a:rPr>
              <a:t>H=H</a:t>
            </a:r>
            <a:r>
              <a:rPr lang="en-US" altLang="zh-CN" sz="2800" b="1" baseline="-25000" dirty="0">
                <a:solidFill>
                  <a:srgbClr val="FF0000"/>
                </a:solidFill>
                <a:latin typeface="微软雅黑" panose="020B0503020204020204" charset="-122"/>
                <a:ea typeface="微软雅黑" panose="020B0503020204020204" charset="-122"/>
              </a:rPr>
              <a:t>1</a:t>
            </a:r>
            <a:r>
              <a:rPr lang="en-US" altLang="zh-CN" sz="2800" b="1" dirty="0">
                <a:solidFill>
                  <a:srgbClr val="FF0000"/>
                </a:solidFill>
                <a:latin typeface="微软雅黑" panose="020B0503020204020204" charset="-122"/>
                <a:ea typeface="微软雅黑" panose="020B0503020204020204" charset="-122"/>
              </a:rPr>
              <a:t>+H</a:t>
            </a:r>
            <a:r>
              <a:rPr lang="en-US" altLang="zh-CN" sz="2800" b="1" baseline="-25000" dirty="0">
                <a:solidFill>
                  <a:srgbClr val="FF0000"/>
                </a:solidFill>
                <a:latin typeface="微软雅黑" panose="020B0503020204020204" charset="-122"/>
                <a:ea typeface="微软雅黑" panose="020B0503020204020204" charset="-122"/>
              </a:rPr>
              <a:t>2</a:t>
            </a:r>
            <a:r>
              <a:rPr lang="en-US" altLang="zh-CN" sz="2800" b="1" dirty="0">
                <a:solidFill>
                  <a:srgbClr val="FF0000"/>
                </a:solidFill>
                <a:latin typeface="微软雅黑" panose="020B0503020204020204" charset="-122"/>
                <a:ea typeface="微软雅黑" panose="020B0503020204020204" charset="-122"/>
              </a:rPr>
              <a:t>+H</a:t>
            </a:r>
            <a:r>
              <a:rPr lang="en-US" altLang="zh-CN" sz="2800" b="1" baseline="-25000" dirty="0">
                <a:solidFill>
                  <a:srgbClr val="FF0000"/>
                </a:solidFill>
                <a:latin typeface="微软雅黑" panose="020B0503020204020204" charset="-122"/>
                <a:ea typeface="微软雅黑" panose="020B0503020204020204" charset="-122"/>
              </a:rPr>
              <a:t>3</a:t>
            </a:r>
            <a:r>
              <a:rPr lang="en-US" altLang="zh-CN" sz="2800" b="1" dirty="0">
                <a:solidFill>
                  <a:srgbClr val="FF0000"/>
                </a:solidFill>
                <a:latin typeface="微软雅黑" panose="020B0503020204020204" charset="-122"/>
                <a:ea typeface="微软雅黑" panose="020B0503020204020204" charset="-122"/>
              </a:rPr>
              <a:t>+H</a:t>
            </a:r>
            <a:r>
              <a:rPr lang="en-US" altLang="zh-CN" sz="2800" b="1" baseline="-25000" dirty="0">
                <a:solidFill>
                  <a:srgbClr val="FF0000"/>
                </a:solidFill>
                <a:latin typeface="微软雅黑" panose="020B0503020204020204" charset="-122"/>
                <a:ea typeface="微软雅黑" panose="020B0503020204020204" charset="-122"/>
              </a:rPr>
              <a:t>4</a:t>
            </a:r>
            <a:endParaRPr lang="en-US" altLang="zh-CN" sz="2800" b="1" baseline="-25000" dirty="0">
              <a:solidFill>
                <a:srgbClr val="FF0000"/>
              </a:solidFill>
              <a:latin typeface="微软雅黑" panose="020B0503020204020204" charset="-122"/>
              <a:ea typeface="微软雅黑" panose="020B0503020204020204" charset="-122"/>
            </a:endParaRPr>
          </a:p>
        </p:txBody>
      </p:sp>
      <p:sp>
        <p:nvSpPr>
          <p:cNvPr id="8215" name="直接连接符 8214"/>
          <p:cNvSpPr/>
          <p:nvPr/>
        </p:nvSpPr>
        <p:spPr>
          <a:xfrm>
            <a:off x="8185150" y="1414145"/>
            <a:ext cx="635" cy="824230"/>
          </a:xfrm>
          <a:prstGeom prst="line">
            <a:avLst/>
          </a:prstGeom>
          <a:ln w="28575" cap="flat" cmpd="sng">
            <a:solidFill>
              <a:srgbClr val="FF00FF"/>
            </a:solidFill>
            <a:prstDash val="solid"/>
            <a:headEnd type="triangle" w="med" len="med"/>
            <a:tailEnd type="triangle" w="med" len="med"/>
          </a:ln>
        </p:spPr>
      </p:sp>
      <p:sp>
        <p:nvSpPr>
          <p:cNvPr id="8213" name="直接连接符 8212"/>
          <p:cNvSpPr/>
          <p:nvPr/>
        </p:nvSpPr>
        <p:spPr>
          <a:xfrm>
            <a:off x="8185785" y="2433320"/>
            <a:ext cx="0" cy="330200"/>
          </a:xfrm>
          <a:prstGeom prst="line">
            <a:avLst/>
          </a:prstGeom>
          <a:ln w="28575" cap="flat" cmpd="sng">
            <a:solidFill>
              <a:srgbClr val="0000FF"/>
            </a:solidFill>
            <a:prstDash val="solid"/>
            <a:headEnd type="triangle" w="med" len="med"/>
            <a:tailEnd type="triangle" w="med" len="med"/>
          </a:ln>
        </p:spPr>
      </p:sp>
      <p:sp>
        <p:nvSpPr>
          <p:cNvPr id="8212" name="直接连接符 8211"/>
          <p:cNvSpPr/>
          <p:nvPr/>
        </p:nvSpPr>
        <p:spPr>
          <a:xfrm flipH="1">
            <a:off x="8185468" y="2763203"/>
            <a:ext cx="1587" cy="493712"/>
          </a:xfrm>
          <a:prstGeom prst="line">
            <a:avLst/>
          </a:prstGeom>
          <a:ln w="28575" cap="flat" cmpd="sng">
            <a:solidFill>
              <a:srgbClr val="FF0000"/>
            </a:solidFill>
            <a:prstDash val="solid"/>
            <a:headEnd type="triangle" w="med" len="med"/>
            <a:tailEnd type="triangle" w="med" len="med"/>
          </a:ln>
        </p:spPr>
      </p:sp>
      <p:sp>
        <p:nvSpPr>
          <p:cNvPr id="8209" name="直接连接符 8208"/>
          <p:cNvSpPr/>
          <p:nvPr/>
        </p:nvSpPr>
        <p:spPr>
          <a:xfrm>
            <a:off x="8187055" y="3256915"/>
            <a:ext cx="52070" cy="1859915"/>
          </a:xfrm>
          <a:prstGeom prst="line">
            <a:avLst/>
          </a:prstGeom>
          <a:ln w="57150" cap="flat" cmpd="sng">
            <a:solidFill>
              <a:srgbClr val="00FF00"/>
            </a:solidFill>
            <a:prstDash val="solid"/>
            <a:headEnd type="triangle" w="med" len="med"/>
            <a:tailEnd type="triangle" w="med" len="med"/>
          </a:ln>
        </p:spPr>
      </p:sp>
      <p:sp>
        <p:nvSpPr>
          <p:cNvPr id="8216" name="文本框 8215"/>
          <p:cNvSpPr txBox="1"/>
          <p:nvPr/>
        </p:nvSpPr>
        <p:spPr>
          <a:xfrm>
            <a:off x="6245860" y="1797050"/>
            <a:ext cx="1461135" cy="368300"/>
          </a:xfrm>
          <a:prstGeom prst="rect">
            <a:avLst/>
          </a:prstGeom>
          <a:solidFill>
            <a:srgbClr val="E92BB7"/>
          </a:solidFill>
          <a:ln w="9525" cap="flat" cmpd="sng">
            <a:solidFill>
              <a:srgbClr val="00FF00"/>
            </a:solidFill>
            <a:prstDash val="solid"/>
            <a:miter/>
            <a:headEnd type="none" w="med" len="med"/>
            <a:tailEnd type="none" w="med" len="med"/>
          </a:ln>
        </p:spPr>
        <p:txBody>
          <a:bodyPr wrap="square">
            <a:spAutoFit/>
          </a:bodyPr>
          <a:p>
            <a:pPr>
              <a:spcBef>
                <a:spcPct val="50000"/>
              </a:spcBef>
            </a:pPr>
            <a:r>
              <a:rPr lang="zh-CN" altLang="en-US" b="1" dirty="0">
                <a:latin typeface="微软雅黑" panose="020B0503020204020204" charset="-122"/>
                <a:ea typeface="微软雅黑" panose="020B0503020204020204" charset="-122"/>
              </a:rPr>
              <a:t>索具高度</a:t>
            </a:r>
            <a:r>
              <a:rPr lang="en-US" altLang="zh-CN" b="1" dirty="0">
                <a:latin typeface="微软雅黑" panose="020B0503020204020204" charset="-122"/>
                <a:ea typeface="微软雅黑" panose="020B0503020204020204" charset="-122"/>
              </a:rPr>
              <a:t>H</a:t>
            </a:r>
            <a:r>
              <a:rPr lang="en-US" altLang="zh-CN" b="1" baseline="-25000" dirty="0">
                <a:latin typeface="微软雅黑" panose="020B0503020204020204" charset="-122"/>
                <a:ea typeface="微软雅黑" panose="020B0503020204020204" charset="-122"/>
              </a:rPr>
              <a:t>4</a:t>
            </a:r>
            <a:endParaRPr lang="en-US" altLang="zh-CN" b="1" baseline="-25000" dirty="0">
              <a:latin typeface="微软雅黑" panose="020B0503020204020204" charset="-122"/>
              <a:ea typeface="微软雅黑" panose="020B0503020204020204" charset="-122"/>
            </a:endParaRPr>
          </a:p>
        </p:txBody>
      </p:sp>
      <p:sp>
        <p:nvSpPr>
          <p:cNvPr id="8214" name="文本框 8213"/>
          <p:cNvSpPr txBox="1"/>
          <p:nvPr/>
        </p:nvSpPr>
        <p:spPr>
          <a:xfrm>
            <a:off x="6130925" y="2369820"/>
            <a:ext cx="1762760" cy="368300"/>
          </a:xfrm>
          <a:prstGeom prst="rect">
            <a:avLst/>
          </a:prstGeom>
          <a:solidFill>
            <a:srgbClr val="1563FF"/>
          </a:solidFill>
          <a:ln w="9525" cap="flat" cmpd="sng">
            <a:solidFill>
              <a:srgbClr val="E92BB7"/>
            </a:solidFill>
            <a:prstDash val="solid"/>
            <a:miter/>
            <a:headEnd type="none" w="med" len="med"/>
            <a:tailEnd type="none" w="med" len="med"/>
          </a:ln>
        </p:spPr>
        <p:txBody>
          <a:bodyPr wrap="square">
            <a:spAutoFit/>
          </a:bodyPr>
          <a:p>
            <a:pPr>
              <a:spcBef>
                <a:spcPct val="50000"/>
              </a:spcBef>
            </a:pPr>
            <a:r>
              <a:rPr lang="zh-CN" altLang="en-US" b="1" dirty="0">
                <a:latin typeface="微软雅黑" panose="020B0503020204020204" charset="-122"/>
                <a:ea typeface="微软雅黑" panose="020B0503020204020204" charset="-122"/>
              </a:rPr>
              <a:t>PC最大高度</a:t>
            </a:r>
            <a:r>
              <a:rPr lang="en-US" altLang="zh-CN" b="1" dirty="0">
                <a:latin typeface="微软雅黑" panose="020B0503020204020204" charset="-122"/>
                <a:ea typeface="微软雅黑" panose="020B0503020204020204" charset="-122"/>
              </a:rPr>
              <a:t>H</a:t>
            </a:r>
            <a:r>
              <a:rPr lang="en-US" altLang="zh-CN" b="1" baseline="-25000" dirty="0">
                <a:latin typeface="微软雅黑" panose="020B0503020204020204" charset="-122"/>
                <a:ea typeface="微软雅黑" panose="020B0503020204020204" charset="-122"/>
              </a:rPr>
              <a:t>3</a:t>
            </a:r>
            <a:endParaRPr lang="en-US" altLang="zh-CN" b="1" baseline="-25000" dirty="0">
              <a:latin typeface="微软雅黑" panose="020B0503020204020204" charset="-122"/>
              <a:ea typeface="微软雅黑" panose="020B0503020204020204" charset="-122"/>
            </a:endParaRPr>
          </a:p>
        </p:txBody>
      </p:sp>
      <p:sp>
        <p:nvSpPr>
          <p:cNvPr id="8211" name="文本框 8210"/>
          <p:cNvSpPr txBox="1"/>
          <p:nvPr/>
        </p:nvSpPr>
        <p:spPr>
          <a:xfrm>
            <a:off x="6130608" y="2939415"/>
            <a:ext cx="2012950" cy="419100"/>
          </a:xfrm>
          <a:prstGeom prst="rect">
            <a:avLst/>
          </a:prstGeom>
          <a:solidFill>
            <a:srgbClr val="FF0000"/>
          </a:solidFill>
          <a:ln w="9525" cap="flat" cmpd="sng">
            <a:solidFill>
              <a:srgbClr val="000080"/>
            </a:solidFill>
            <a:prstDash val="solid"/>
            <a:miter/>
            <a:headEnd type="none" w="med" len="med"/>
            <a:tailEnd type="none" w="med" len="med"/>
          </a:ln>
        </p:spPr>
        <p:txBody>
          <a:bodyPr wrap="square">
            <a:spAutoFit/>
          </a:bodyPr>
          <a:p>
            <a:pPr>
              <a:spcBef>
                <a:spcPct val="50000"/>
              </a:spcBef>
            </a:pPr>
            <a:r>
              <a:rPr lang="zh-CN" altLang="en-US" b="1" dirty="0">
                <a:latin typeface="微软雅黑" panose="020B0503020204020204" charset="-122"/>
                <a:ea typeface="微软雅黑" panose="020B0503020204020204" charset="-122"/>
              </a:rPr>
              <a:t>安全生产高度</a:t>
            </a:r>
            <a:r>
              <a:rPr lang="en-US" altLang="zh-CN" b="1" dirty="0">
                <a:latin typeface="微软雅黑" panose="020B0503020204020204" charset="-122"/>
                <a:ea typeface="微软雅黑" panose="020B0503020204020204" charset="-122"/>
              </a:rPr>
              <a:t>H</a:t>
            </a:r>
            <a:r>
              <a:rPr lang="en-US" altLang="zh-CN" b="1" baseline="-25000" dirty="0">
                <a:latin typeface="微软雅黑" panose="020B0503020204020204" charset="-122"/>
                <a:ea typeface="微软雅黑" panose="020B0503020204020204" charset="-122"/>
              </a:rPr>
              <a:t>2</a:t>
            </a:r>
            <a:endParaRPr lang="en-US" altLang="zh-CN" b="1" baseline="-25000" dirty="0">
              <a:latin typeface="微软雅黑" panose="020B0503020204020204" charset="-122"/>
              <a:ea typeface="微软雅黑" panose="020B0503020204020204" charset="-122"/>
            </a:endParaRPr>
          </a:p>
        </p:txBody>
      </p:sp>
      <p:sp>
        <p:nvSpPr>
          <p:cNvPr id="8210" name="文本框 8209"/>
          <p:cNvSpPr txBox="1"/>
          <p:nvPr/>
        </p:nvSpPr>
        <p:spPr>
          <a:xfrm>
            <a:off x="6098223" y="4510405"/>
            <a:ext cx="2001837" cy="419100"/>
          </a:xfrm>
          <a:prstGeom prst="rect">
            <a:avLst/>
          </a:prstGeom>
          <a:solidFill>
            <a:srgbClr val="00FF00"/>
          </a:solidFill>
          <a:ln w="9525" cap="flat" cmpd="sng">
            <a:solidFill>
              <a:srgbClr val="FF0000"/>
            </a:solidFill>
            <a:prstDash val="solid"/>
            <a:miter/>
            <a:headEnd type="none" w="med" len="med"/>
            <a:tailEnd type="none" w="med" len="med"/>
          </a:ln>
        </p:spPr>
        <p:txBody>
          <a:bodyPr wrap="square">
            <a:spAutoFit/>
          </a:bodyPr>
          <a:p>
            <a:pPr>
              <a:spcBef>
                <a:spcPct val="50000"/>
              </a:spcBef>
            </a:pPr>
            <a:r>
              <a:rPr lang="zh-CN" altLang="en-US" b="1" dirty="0">
                <a:latin typeface="微软雅黑" panose="020B0503020204020204" charset="-122"/>
                <a:ea typeface="微软雅黑" panose="020B0503020204020204" charset="-122"/>
              </a:rPr>
              <a:t>建筑物高度 </a:t>
            </a:r>
            <a:r>
              <a:rPr lang="en-US" altLang="zh-CN" b="1" dirty="0">
                <a:latin typeface="微软雅黑" panose="020B0503020204020204" charset="-122"/>
                <a:ea typeface="微软雅黑" panose="020B0503020204020204" charset="-122"/>
              </a:rPr>
              <a:t>H</a:t>
            </a:r>
            <a:r>
              <a:rPr lang="en-US" altLang="zh-CN" b="1" baseline="-25000" dirty="0">
                <a:latin typeface="微软雅黑" panose="020B0503020204020204" charset="-122"/>
                <a:ea typeface="微软雅黑" panose="020B0503020204020204" charset="-122"/>
              </a:rPr>
              <a:t>1</a:t>
            </a:r>
            <a:endParaRPr lang="en-US" altLang="zh-CN" b="1" baseline="-250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207"/>
                                        </p:tgtEl>
                                        <p:attrNameLst>
                                          <p:attrName>style.visibility</p:attrName>
                                        </p:attrNameLst>
                                      </p:cBhvr>
                                      <p:to>
                                        <p:strVal val="visible"/>
                                      </p:to>
                                    </p:set>
                                    <p:anim calcmode="discrete" valueType="clr">
                                      <p:cBhvr override="childStyle">
                                        <p:cTn id="7" dur="500"/>
                                        <p:tgtEl>
                                          <p:spTgt spid="8207"/>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8207"/>
                                        </p:tgtEl>
                                        <p:attrNameLst>
                                          <p:attrName>fillcolor</p:attrName>
                                        </p:attrNameLst>
                                      </p:cBhvr>
                                      <p:tavLst>
                                        <p:tav tm="0">
                                          <p:val>
                                            <p:clrVal>
                                              <a:schemeClr val="accent2"/>
                                            </p:clrVal>
                                          </p:val>
                                        </p:tav>
                                        <p:tav tm="50000">
                                          <p:val>
                                            <p:clrVal>
                                              <a:schemeClr val="hlink"/>
                                            </p:clrVal>
                                          </p:val>
                                        </p:tav>
                                      </p:tavLst>
                                    </p:anim>
                                    <p:set>
                                      <p:cBhvr>
                                        <p:cTn id="9" dur="500"/>
                                        <p:tgtEl>
                                          <p:spTgt spid="820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21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4" presetClass="entr" presetSubtype="0" accel="100000" fill="hold" nodeType="clickEffect">
                                  <p:stCondLst>
                                    <p:cond delay="0"/>
                                  </p:stCondLst>
                                  <p:childTnLst>
                                    <p:set>
                                      <p:cBhvr>
                                        <p:cTn id="17" dur="1" fill="hold">
                                          <p:stCondLst>
                                            <p:cond delay="0"/>
                                          </p:stCondLst>
                                        </p:cTn>
                                        <p:tgtEl>
                                          <p:spTgt spid="8213"/>
                                        </p:tgtEl>
                                        <p:attrNameLst>
                                          <p:attrName>style.visibility</p:attrName>
                                        </p:attrNameLst>
                                      </p:cBhvr>
                                      <p:to>
                                        <p:strVal val="visible"/>
                                      </p:to>
                                    </p:set>
                                    <p:anim calcmode="lin" valueType="num">
                                      <p:cBhvr>
                                        <p:cTn id="18" dur="500" fill="hold"/>
                                        <p:tgtEl>
                                          <p:spTgt spid="8213"/>
                                        </p:tgtEl>
                                        <p:attrNameLst>
                                          <p:attrName>ppt_w</p:attrName>
                                        </p:attrNameLst>
                                      </p:cBhvr>
                                      <p:tavLst>
                                        <p:tav tm="0">
                                          <p:val>
                                            <p:strVal val="#ppt_w*0.05"/>
                                          </p:val>
                                        </p:tav>
                                        <p:tav tm="100000">
                                          <p:val>
                                            <p:strVal val="#ppt_w"/>
                                          </p:val>
                                        </p:tav>
                                      </p:tavLst>
                                    </p:anim>
                                    <p:anim calcmode="lin" valueType="num">
                                      <p:cBhvr>
                                        <p:cTn id="19" dur="500" fill="hold"/>
                                        <p:tgtEl>
                                          <p:spTgt spid="8213"/>
                                        </p:tgtEl>
                                        <p:attrNameLst>
                                          <p:attrName>ppt_h</p:attrName>
                                        </p:attrNameLst>
                                      </p:cBhvr>
                                      <p:tavLst>
                                        <p:tav tm="0">
                                          <p:val>
                                            <p:strVal val="#ppt_h"/>
                                          </p:val>
                                        </p:tav>
                                        <p:tav tm="100000">
                                          <p:val>
                                            <p:strVal val="#ppt_h"/>
                                          </p:val>
                                        </p:tav>
                                      </p:tavLst>
                                    </p:anim>
                                    <p:anim calcmode="lin" valueType="num">
                                      <p:cBhvr>
                                        <p:cTn id="20" dur="500" fill="hold"/>
                                        <p:tgtEl>
                                          <p:spTgt spid="8213"/>
                                        </p:tgtEl>
                                        <p:attrNameLst>
                                          <p:attrName>ppt_x</p:attrName>
                                        </p:attrNameLst>
                                      </p:cBhvr>
                                      <p:tavLst>
                                        <p:tav tm="0">
                                          <p:val>
                                            <p:strVal val="#ppt_x-.2"/>
                                          </p:val>
                                        </p:tav>
                                        <p:tav tm="100000">
                                          <p:val>
                                            <p:strVal val="#ppt_x"/>
                                          </p:val>
                                        </p:tav>
                                      </p:tavLst>
                                    </p:anim>
                                    <p:anim calcmode="lin" valueType="num">
                                      <p:cBhvr>
                                        <p:cTn id="21" dur="500" fill="hold"/>
                                        <p:tgtEl>
                                          <p:spTgt spid="8213"/>
                                        </p:tgtEl>
                                        <p:attrNameLst>
                                          <p:attrName>ppt_y</p:attrName>
                                        </p:attrNameLst>
                                      </p:cBhvr>
                                      <p:tavLst>
                                        <p:tav tm="0">
                                          <p:val>
                                            <p:strVal val="#ppt_y"/>
                                          </p:val>
                                        </p:tav>
                                        <p:tav tm="100000">
                                          <p:val>
                                            <p:strVal val="#ppt_y"/>
                                          </p:val>
                                        </p:tav>
                                      </p:tavLst>
                                    </p:anim>
                                    <p:animEffect transition="in" filter="fade">
                                      <p:cBhvr>
                                        <p:cTn id="22" dur="500"/>
                                        <p:tgtEl>
                                          <p:spTgt spid="8213"/>
                                        </p:tgtEl>
                                      </p:cBhvr>
                                    </p:animEffect>
                                  </p:childTnLst>
                                </p:cTn>
                              </p:par>
                              <p:par>
                                <p:cTn id="23" presetID="54" presetClass="entr" presetSubtype="0" accel="100000" fill="hold" nodeType="withEffect">
                                  <p:stCondLst>
                                    <p:cond delay="0"/>
                                  </p:stCondLst>
                                  <p:childTnLst>
                                    <p:set>
                                      <p:cBhvr>
                                        <p:cTn id="24" dur="1" fill="hold">
                                          <p:stCondLst>
                                            <p:cond delay="0"/>
                                          </p:stCondLst>
                                        </p:cTn>
                                        <p:tgtEl>
                                          <p:spTgt spid="8212"/>
                                        </p:tgtEl>
                                        <p:attrNameLst>
                                          <p:attrName>style.visibility</p:attrName>
                                        </p:attrNameLst>
                                      </p:cBhvr>
                                      <p:to>
                                        <p:strVal val="visible"/>
                                      </p:to>
                                    </p:set>
                                    <p:anim calcmode="lin" valueType="num">
                                      <p:cBhvr>
                                        <p:cTn id="25" dur="500" fill="hold"/>
                                        <p:tgtEl>
                                          <p:spTgt spid="8212"/>
                                        </p:tgtEl>
                                        <p:attrNameLst>
                                          <p:attrName>ppt_w</p:attrName>
                                        </p:attrNameLst>
                                      </p:cBhvr>
                                      <p:tavLst>
                                        <p:tav tm="0">
                                          <p:val>
                                            <p:strVal val="#ppt_w*0.05"/>
                                          </p:val>
                                        </p:tav>
                                        <p:tav tm="100000">
                                          <p:val>
                                            <p:strVal val="#ppt_w"/>
                                          </p:val>
                                        </p:tav>
                                      </p:tavLst>
                                    </p:anim>
                                    <p:anim calcmode="lin" valueType="num">
                                      <p:cBhvr>
                                        <p:cTn id="26" dur="500" fill="hold"/>
                                        <p:tgtEl>
                                          <p:spTgt spid="8212"/>
                                        </p:tgtEl>
                                        <p:attrNameLst>
                                          <p:attrName>ppt_h</p:attrName>
                                        </p:attrNameLst>
                                      </p:cBhvr>
                                      <p:tavLst>
                                        <p:tav tm="0">
                                          <p:val>
                                            <p:strVal val="#ppt_h"/>
                                          </p:val>
                                        </p:tav>
                                        <p:tav tm="100000">
                                          <p:val>
                                            <p:strVal val="#ppt_h"/>
                                          </p:val>
                                        </p:tav>
                                      </p:tavLst>
                                    </p:anim>
                                    <p:anim calcmode="lin" valueType="num">
                                      <p:cBhvr>
                                        <p:cTn id="27" dur="500" fill="hold"/>
                                        <p:tgtEl>
                                          <p:spTgt spid="8212"/>
                                        </p:tgtEl>
                                        <p:attrNameLst>
                                          <p:attrName>ppt_x</p:attrName>
                                        </p:attrNameLst>
                                      </p:cBhvr>
                                      <p:tavLst>
                                        <p:tav tm="0">
                                          <p:val>
                                            <p:strVal val="#ppt_x-.2"/>
                                          </p:val>
                                        </p:tav>
                                        <p:tav tm="100000">
                                          <p:val>
                                            <p:strVal val="#ppt_x"/>
                                          </p:val>
                                        </p:tav>
                                      </p:tavLst>
                                    </p:anim>
                                    <p:anim calcmode="lin" valueType="num">
                                      <p:cBhvr>
                                        <p:cTn id="28" dur="500" fill="hold"/>
                                        <p:tgtEl>
                                          <p:spTgt spid="8212"/>
                                        </p:tgtEl>
                                        <p:attrNameLst>
                                          <p:attrName>ppt_y</p:attrName>
                                        </p:attrNameLst>
                                      </p:cBhvr>
                                      <p:tavLst>
                                        <p:tav tm="0">
                                          <p:val>
                                            <p:strVal val="#ppt_y"/>
                                          </p:val>
                                        </p:tav>
                                        <p:tav tm="100000">
                                          <p:val>
                                            <p:strVal val="#ppt_y"/>
                                          </p:val>
                                        </p:tav>
                                      </p:tavLst>
                                    </p:anim>
                                    <p:animEffect transition="in" filter="fade">
                                      <p:cBhvr>
                                        <p:cTn id="29" dur="500"/>
                                        <p:tgtEl>
                                          <p:spTgt spid="8212"/>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8209"/>
                                        </p:tgtEl>
                                        <p:attrNameLst>
                                          <p:attrName>style.visibility</p:attrName>
                                        </p:attrNameLst>
                                      </p:cBhvr>
                                      <p:to>
                                        <p:strVal val="visible"/>
                                      </p:to>
                                    </p:set>
                                    <p:anim calcmode="lin" valueType="num">
                                      <p:cBhvr>
                                        <p:cTn id="34" dur="500" fill="hold"/>
                                        <p:tgtEl>
                                          <p:spTgt spid="8209"/>
                                        </p:tgtEl>
                                        <p:attrNameLst>
                                          <p:attrName>ppt_w</p:attrName>
                                        </p:attrNameLst>
                                      </p:cBhvr>
                                      <p:tavLst>
                                        <p:tav tm="0">
                                          <p:val>
                                            <p:strVal val="#ppt_w*0.05"/>
                                          </p:val>
                                        </p:tav>
                                        <p:tav tm="100000">
                                          <p:val>
                                            <p:strVal val="#ppt_w"/>
                                          </p:val>
                                        </p:tav>
                                      </p:tavLst>
                                    </p:anim>
                                    <p:anim calcmode="lin" valueType="num">
                                      <p:cBhvr>
                                        <p:cTn id="35" dur="500" fill="hold"/>
                                        <p:tgtEl>
                                          <p:spTgt spid="8209"/>
                                        </p:tgtEl>
                                        <p:attrNameLst>
                                          <p:attrName>ppt_h</p:attrName>
                                        </p:attrNameLst>
                                      </p:cBhvr>
                                      <p:tavLst>
                                        <p:tav tm="0">
                                          <p:val>
                                            <p:strVal val="#ppt_h"/>
                                          </p:val>
                                        </p:tav>
                                        <p:tav tm="100000">
                                          <p:val>
                                            <p:strVal val="#ppt_h"/>
                                          </p:val>
                                        </p:tav>
                                      </p:tavLst>
                                    </p:anim>
                                    <p:anim calcmode="lin" valueType="num">
                                      <p:cBhvr>
                                        <p:cTn id="36" dur="500" fill="hold"/>
                                        <p:tgtEl>
                                          <p:spTgt spid="8209"/>
                                        </p:tgtEl>
                                        <p:attrNameLst>
                                          <p:attrName>ppt_x</p:attrName>
                                        </p:attrNameLst>
                                      </p:cBhvr>
                                      <p:tavLst>
                                        <p:tav tm="0">
                                          <p:val>
                                            <p:strVal val="#ppt_x-.2"/>
                                          </p:val>
                                        </p:tav>
                                        <p:tav tm="100000">
                                          <p:val>
                                            <p:strVal val="#ppt_x"/>
                                          </p:val>
                                        </p:tav>
                                      </p:tavLst>
                                    </p:anim>
                                    <p:anim calcmode="lin" valueType="num">
                                      <p:cBhvr>
                                        <p:cTn id="37" dur="500" fill="hold"/>
                                        <p:tgtEl>
                                          <p:spTgt spid="8209"/>
                                        </p:tgtEl>
                                        <p:attrNameLst>
                                          <p:attrName>ppt_y</p:attrName>
                                        </p:attrNameLst>
                                      </p:cBhvr>
                                      <p:tavLst>
                                        <p:tav tm="0">
                                          <p:val>
                                            <p:strVal val="#ppt_y"/>
                                          </p:val>
                                        </p:tav>
                                        <p:tav tm="100000">
                                          <p:val>
                                            <p:strVal val="#ppt_y"/>
                                          </p:val>
                                        </p:tav>
                                      </p:tavLst>
                                    </p:anim>
                                    <p:animEffect transition="in" filter="fade">
                                      <p:cBhvr>
                                        <p:cTn id="38" dur="500"/>
                                        <p:tgtEl>
                                          <p:spTgt spid="8209"/>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8216"/>
                                        </p:tgtEl>
                                        <p:attrNameLst>
                                          <p:attrName>style.visibility</p:attrName>
                                        </p:attrNameLst>
                                      </p:cBhvr>
                                      <p:to>
                                        <p:strVal val="visible"/>
                                      </p:to>
                                    </p:set>
                                  </p:childTnLst>
                                </p:cTn>
                              </p:par>
                              <p:par>
                                <p:cTn id="41" presetID="54" presetClass="entr" presetSubtype="0" accel="100000" fill="hold" grpId="0" nodeType="withEffect">
                                  <p:stCondLst>
                                    <p:cond delay="0"/>
                                  </p:stCondLst>
                                  <p:childTnLst>
                                    <p:set>
                                      <p:cBhvr>
                                        <p:cTn id="42" dur="1" fill="hold">
                                          <p:stCondLst>
                                            <p:cond delay="0"/>
                                          </p:stCondLst>
                                        </p:cTn>
                                        <p:tgtEl>
                                          <p:spTgt spid="8214"/>
                                        </p:tgtEl>
                                        <p:attrNameLst>
                                          <p:attrName>style.visibility</p:attrName>
                                        </p:attrNameLst>
                                      </p:cBhvr>
                                      <p:to>
                                        <p:strVal val="visible"/>
                                      </p:to>
                                    </p:set>
                                    <p:anim calcmode="lin" valueType="num">
                                      <p:cBhvr>
                                        <p:cTn id="43" dur="500" fill="hold"/>
                                        <p:tgtEl>
                                          <p:spTgt spid="8214"/>
                                        </p:tgtEl>
                                        <p:attrNameLst>
                                          <p:attrName>ppt_w</p:attrName>
                                        </p:attrNameLst>
                                      </p:cBhvr>
                                      <p:tavLst>
                                        <p:tav tm="0">
                                          <p:val>
                                            <p:strVal val="#ppt_w*0.05"/>
                                          </p:val>
                                        </p:tav>
                                        <p:tav tm="100000">
                                          <p:val>
                                            <p:strVal val="#ppt_w"/>
                                          </p:val>
                                        </p:tav>
                                      </p:tavLst>
                                    </p:anim>
                                    <p:anim calcmode="lin" valueType="num">
                                      <p:cBhvr>
                                        <p:cTn id="44" dur="500" fill="hold"/>
                                        <p:tgtEl>
                                          <p:spTgt spid="8214"/>
                                        </p:tgtEl>
                                        <p:attrNameLst>
                                          <p:attrName>ppt_h</p:attrName>
                                        </p:attrNameLst>
                                      </p:cBhvr>
                                      <p:tavLst>
                                        <p:tav tm="0">
                                          <p:val>
                                            <p:strVal val="#ppt_h"/>
                                          </p:val>
                                        </p:tav>
                                        <p:tav tm="100000">
                                          <p:val>
                                            <p:strVal val="#ppt_h"/>
                                          </p:val>
                                        </p:tav>
                                      </p:tavLst>
                                    </p:anim>
                                    <p:anim calcmode="lin" valueType="num">
                                      <p:cBhvr>
                                        <p:cTn id="45" dur="500" fill="hold"/>
                                        <p:tgtEl>
                                          <p:spTgt spid="8214"/>
                                        </p:tgtEl>
                                        <p:attrNameLst>
                                          <p:attrName>ppt_x</p:attrName>
                                        </p:attrNameLst>
                                      </p:cBhvr>
                                      <p:tavLst>
                                        <p:tav tm="0">
                                          <p:val>
                                            <p:strVal val="#ppt_x-.2"/>
                                          </p:val>
                                        </p:tav>
                                        <p:tav tm="100000">
                                          <p:val>
                                            <p:strVal val="#ppt_x"/>
                                          </p:val>
                                        </p:tav>
                                      </p:tavLst>
                                    </p:anim>
                                    <p:anim calcmode="lin" valueType="num">
                                      <p:cBhvr>
                                        <p:cTn id="46" dur="500" fill="hold"/>
                                        <p:tgtEl>
                                          <p:spTgt spid="8214"/>
                                        </p:tgtEl>
                                        <p:attrNameLst>
                                          <p:attrName>ppt_y</p:attrName>
                                        </p:attrNameLst>
                                      </p:cBhvr>
                                      <p:tavLst>
                                        <p:tav tm="0">
                                          <p:val>
                                            <p:strVal val="#ppt_y"/>
                                          </p:val>
                                        </p:tav>
                                        <p:tav tm="100000">
                                          <p:val>
                                            <p:strVal val="#ppt_y"/>
                                          </p:val>
                                        </p:tav>
                                      </p:tavLst>
                                    </p:anim>
                                    <p:animEffect transition="in" filter="fade">
                                      <p:cBhvr>
                                        <p:cTn id="47" dur="500"/>
                                        <p:tgtEl>
                                          <p:spTgt spid="8214"/>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8211"/>
                                        </p:tgtEl>
                                        <p:attrNameLst>
                                          <p:attrName>style.visibility</p:attrName>
                                        </p:attrNameLst>
                                      </p:cBhvr>
                                      <p:to>
                                        <p:strVal val="visible"/>
                                      </p:to>
                                    </p:set>
                                    <p:anim calcmode="lin" valueType="num">
                                      <p:cBhvr>
                                        <p:cTn id="52" dur="500" fill="hold"/>
                                        <p:tgtEl>
                                          <p:spTgt spid="8211"/>
                                        </p:tgtEl>
                                        <p:attrNameLst>
                                          <p:attrName>ppt_w</p:attrName>
                                        </p:attrNameLst>
                                      </p:cBhvr>
                                      <p:tavLst>
                                        <p:tav tm="0">
                                          <p:val>
                                            <p:strVal val="#ppt_w*0.05"/>
                                          </p:val>
                                        </p:tav>
                                        <p:tav tm="100000">
                                          <p:val>
                                            <p:strVal val="#ppt_w"/>
                                          </p:val>
                                        </p:tav>
                                      </p:tavLst>
                                    </p:anim>
                                    <p:anim calcmode="lin" valueType="num">
                                      <p:cBhvr>
                                        <p:cTn id="53" dur="500" fill="hold"/>
                                        <p:tgtEl>
                                          <p:spTgt spid="8211"/>
                                        </p:tgtEl>
                                        <p:attrNameLst>
                                          <p:attrName>ppt_h</p:attrName>
                                        </p:attrNameLst>
                                      </p:cBhvr>
                                      <p:tavLst>
                                        <p:tav tm="0">
                                          <p:val>
                                            <p:strVal val="#ppt_h"/>
                                          </p:val>
                                        </p:tav>
                                        <p:tav tm="100000">
                                          <p:val>
                                            <p:strVal val="#ppt_h"/>
                                          </p:val>
                                        </p:tav>
                                      </p:tavLst>
                                    </p:anim>
                                    <p:anim calcmode="lin" valueType="num">
                                      <p:cBhvr>
                                        <p:cTn id="54" dur="500" fill="hold"/>
                                        <p:tgtEl>
                                          <p:spTgt spid="8211"/>
                                        </p:tgtEl>
                                        <p:attrNameLst>
                                          <p:attrName>ppt_x</p:attrName>
                                        </p:attrNameLst>
                                      </p:cBhvr>
                                      <p:tavLst>
                                        <p:tav tm="0">
                                          <p:val>
                                            <p:strVal val="#ppt_x-.2"/>
                                          </p:val>
                                        </p:tav>
                                        <p:tav tm="100000">
                                          <p:val>
                                            <p:strVal val="#ppt_x"/>
                                          </p:val>
                                        </p:tav>
                                      </p:tavLst>
                                    </p:anim>
                                    <p:anim calcmode="lin" valueType="num">
                                      <p:cBhvr>
                                        <p:cTn id="55" dur="500" fill="hold"/>
                                        <p:tgtEl>
                                          <p:spTgt spid="8211"/>
                                        </p:tgtEl>
                                        <p:attrNameLst>
                                          <p:attrName>ppt_y</p:attrName>
                                        </p:attrNameLst>
                                      </p:cBhvr>
                                      <p:tavLst>
                                        <p:tav tm="0">
                                          <p:val>
                                            <p:strVal val="#ppt_y"/>
                                          </p:val>
                                        </p:tav>
                                        <p:tav tm="100000">
                                          <p:val>
                                            <p:strVal val="#ppt_y"/>
                                          </p:val>
                                        </p:tav>
                                      </p:tavLst>
                                    </p:anim>
                                    <p:animEffect transition="in" filter="fade">
                                      <p:cBhvr>
                                        <p:cTn id="56" dur="500"/>
                                        <p:tgtEl>
                                          <p:spTgt spid="8211"/>
                                        </p:tgtEl>
                                      </p:cBhvr>
                                    </p:animEffect>
                                  </p:childTnLst>
                                </p:cTn>
                              </p:par>
                              <p:par>
                                <p:cTn id="57" presetID="54" presetClass="entr" presetSubtype="0" accel="100000" fill="hold" grpId="0" nodeType="withEffect">
                                  <p:stCondLst>
                                    <p:cond delay="0"/>
                                  </p:stCondLst>
                                  <p:childTnLst>
                                    <p:set>
                                      <p:cBhvr>
                                        <p:cTn id="58" dur="1" fill="hold">
                                          <p:stCondLst>
                                            <p:cond delay="0"/>
                                          </p:stCondLst>
                                        </p:cTn>
                                        <p:tgtEl>
                                          <p:spTgt spid="8210"/>
                                        </p:tgtEl>
                                        <p:attrNameLst>
                                          <p:attrName>style.visibility</p:attrName>
                                        </p:attrNameLst>
                                      </p:cBhvr>
                                      <p:to>
                                        <p:strVal val="visible"/>
                                      </p:to>
                                    </p:set>
                                    <p:anim calcmode="lin" valueType="num">
                                      <p:cBhvr>
                                        <p:cTn id="59" dur="500" fill="hold"/>
                                        <p:tgtEl>
                                          <p:spTgt spid="8210"/>
                                        </p:tgtEl>
                                        <p:attrNameLst>
                                          <p:attrName>ppt_w</p:attrName>
                                        </p:attrNameLst>
                                      </p:cBhvr>
                                      <p:tavLst>
                                        <p:tav tm="0">
                                          <p:val>
                                            <p:strVal val="#ppt_w*0.05"/>
                                          </p:val>
                                        </p:tav>
                                        <p:tav tm="100000">
                                          <p:val>
                                            <p:strVal val="#ppt_w"/>
                                          </p:val>
                                        </p:tav>
                                      </p:tavLst>
                                    </p:anim>
                                    <p:anim calcmode="lin" valueType="num">
                                      <p:cBhvr>
                                        <p:cTn id="60" dur="500" fill="hold"/>
                                        <p:tgtEl>
                                          <p:spTgt spid="8210"/>
                                        </p:tgtEl>
                                        <p:attrNameLst>
                                          <p:attrName>ppt_h</p:attrName>
                                        </p:attrNameLst>
                                      </p:cBhvr>
                                      <p:tavLst>
                                        <p:tav tm="0">
                                          <p:val>
                                            <p:strVal val="#ppt_h"/>
                                          </p:val>
                                        </p:tav>
                                        <p:tav tm="100000">
                                          <p:val>
                                            <p:strVal val="#ppt_h"/>
                                          </p:val>
                                        </p:tav>
                                      </p:tavLst>
                                    </p:anim>
                                    <p:anim calcmode="lin" valueType="num">
                                      <p:cBhvr>
                                        <p:cTn id="61" dur="500" fill="hold"/>
                                        <p:tgtEl>
                                          <p:spTgt spid="8210"/>
                                        </p:tgtEl>
                                        <p:attrNameLst>
                                          <p:attrName>ppt_x</p:attrName>
                                        </p:attrNameLst>
                                      </p:cBhvr>
                                      <p:tavLst>
                                        <p:tav tm="0">
                                          <p:val>
                                            <p:strVal val="#ppt_x-.2"/>
                                          </p:val>
                                        </p:tav>
                                        <p:tav tm="100000">
                                          <p:val>
                                            <p:strVal val="#ppt_x"/>
                                          </p:val>
                                        </p:tav>
                                      </p:tavLst>
                                    </p:anim>
                                    <p:anim calcmode="lin" valueType="num">
                                      <p:cBhvr>
                                        <p:cTn id="62" dur="500" fill="hold"/>
                                        <p:tgtEl>
                                          <p:spTgt spid="8210"/>
                                        </p:tgtEl>
                                        <p:attrNameLst>
                                          <p:attrName>ppt_y</p:attrName>
                                        </p:attrNameLst>
                                      </p:cBhvr>
                                      <p:tavLst>
                                        <p:tav tm="0">
                                          <p:val>
                                            <p:strVal val="#ppt_y"/>
                                          </p:val>
                                        </p:tav>
                                        <p:tav tm="100000">
                                          <p:val>
                                            <p:strVal val="#ppt_y"/>
                                          </p:val>
                                        </p:tav>
                                      </p:tavLst>
                                    </p:anim>
                                    <p:animEffect transition="in" filter="fade">
                                      <p:cBhvr>
                                        <p:cTn id="63" dur="500"/>
                                        <p:tgtEl>
                                          <p:spTgt spid="8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7" grpId="0" bldLvl="0" animBg="1"/>
      <p:bldP spid="8216" grpId="0" bldLvl="0" animBg="1"/>
      <p:bldP spid="8214" grpId="0" bldLvl="0" animBg="1"/>
      <p:bldP spid="8211" grpId="0" bldLvl="0" animBg="1"/>
      <p:bldP spid="8210"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ltLang="zh-CN"/>
              <a:t>.</a:t>
            </a:r>
            <a:endParaRPr lang="en-US" altLang="zh-CN"/>
          </a:p>
        </p:txBody>
      </p:sp>
      <p:sp>
        <p:nvSpPr>
          <p:cNvPr id="3" name="副标题 2"/>
          <p:cNvSpPr>
            <a:spLocks noGrp="1"/>
          </p:cNvSpPr>
          <p:nvPr>
            <p:ph type="subTitle" idx="1"/>
          </p:nvPr>
        </p:nvSpPr>
        <p:spPr>
          <a:xfrm>
            <a:off x="1524000" y="3509963"/>
            <a:ext cx="9144000" cy="1655762"/>
          </a:xfrm>
        </p:spPr>
        <p:txBody>
          <a:bodyPr/>
          <a:p>
            <a:endParaRPr lang="zh-CN" altLang="en-US"/>
          </a:p>
        </p:txBody>
      </p:sp>
      <p:sp>
        <p:nvSpPr>
          <p:cNvPr id="9219" name="文本框 9218"/>
          <p:cNvSpPr txBox="1"/>
          <p:nvPr/>
        </p:nvSpPr>
        <p:spPr>
          <a:xfrm>
            <a:off x="612775" y="838200"/>
            <a:ext cx="1943100" cy="457200"/>
          </a:xfrm>
          <a:prstGeom prst="rect">
            <a:avLst/>
          </a:prstGeom>
          <a:noFill/>
          <a:ln w="9525">
            <a:noFill/>
          </a:ln>
        </p:spPr>
        <p:txBody>
          <a:bodyPr>
            <a:spAutoFit/>
          </a:bodyPr>
          <a:p>
            <a:pPr algn="ctr">
              <a:spcBef>
                <a:spcPct val="50000"/>
              </a:spcBef>
            </a:pPr>
            <a:r>
              <a:rPr lang="zh-CN" altLang="en-US" sz="2400" b="1" dirty="0">
                <a:solidFill>
                  <a:srgbClr val="0037A4"/>
                </a:solidFill>
                <a:ea typeface="微软雅黑" panose="020B0503020204020204" charset="-122"/>
              </a:rPr>
              <a:t>起重量</a:t>
            </a:r>
            <a:endParaRPr lang="zh-CN" altLang="en-US" sz="2400" b="1" dirty="0">
              <a:solidFill>
                <a:srgbClr val="0037A4"/>
              </a:solidFill>
              <a:ea typeface="微软雅黑" panose="020B0503020204020204" charset="-122"/>
            </a:endParaRPr>
          </a:p>
        </p:txBody>
      </p:sp>
      <p:pic>
        <p:nvPicPr>
          <p:cNvPr id="9218" name="图片 9217" descr="5}]JL)C~L[V7OVN4Q@Q)LZ2"/>
          <p:cNvPicPr>
            <a:picLocks noChangeAspect="1"/>
          </p:cNvPicPr>
          <p:nvPr/>
        </p:nvPicPr>
        <p:blipFill>
          <a:blip r:embed="rId1"/>
          <a:stretch>
            <a:fillRect/>
          </a:stretch>
        </p:blipFill>
        <p:spPr>
          <a:xfrm>
            <a:off x="4429760" y="213995"/>
            <a:ext cx="7581265" cy="5545455"/>
          </a:xfrm>
          <a:prstGeom prst="rect">
            <a:avLst/>
          </a:prstGeom>
          <a:noFill/>
          <a:ln w="9525">
            <a:noFill/>
          </a:ln>
        </p:spPr>
      </p:pic>
      <p:sp>
        <p:nvSpPr>
          <p:cNvPr id="9221" name="矩形 9220"/>
          <p:cNvSpPr/>
          <p:nvPr/>
        </p:nvSpPr>
        <p:spPr>
          <a:xfrm>
            <a:off x="1237615" y="2005330"/>
            <a:ext cx="5794375" cy="521970"/>
          </a:xfrm>
          <a:prstGeom prst="rect">
            <a:avLst/>
          </a:prstGeom>
          <a:solidFill>
            <a:srgbClr val="4F81BD"/>
          </a:solidFill>
          <a:ln w="9525" cap="flat" cmpd="sng">
            <a:solidFill>
              <a:srgbClr val="000000"/>
            </a:solidFill>
            <a:prstDash val="solid"/>
            <a:miter/>
            <a:headEnd type="none" w="med" len="med"/>
            <a:tailEnd type="none" w="med" len="med"/>
          </a:ln>
        </p:spPr>
        <p:txBody>
          <a:bodyPr wrap="square">
            <a:spAutoFit/>
          </a:bodyPr>
          <a:p>
            <a:pPr algn="ctr"/>
            <a:r>
              <a:rPr lang="zh-CN" altLang="en-US" sz="2800" b="1" dirty="0">
                <a:latin typeface="微软雅黑" panose="020B0503020204020204" charset="-122"/>
                <a:ea typeface="微软雅黑" panose="020B0503020204020204" charset="-122"/>
              </a:rPr>
              <a:t>起重量</a:t>
            </a:r>
            <a:r>
              <a:rPr lang="en-US" altLang="zh-CN" sz="2800" b="1" dirty="0">
                <a:latin typeface="微软雅黑" panose="020B0503020204020204" charset="-122"/>
                <a:ea typeface="微软雅黑" panose="020B0503020204020204" charset="-122"/>
              </a:rPr>
              <a:t>×</a:t>
            </a:r>
            <a:r>
              <a:rPr lang="zh-CN" altLang="en-US" sz="2800" b="1" dirty="0">
                <a:latin typeface="微软雅黑" panose="020B0503020204020204" charset="-122"/>
                <a:ea typeface="微软雅黑" panose="020B0503020204020204" charset="-122"/>
              </a:rPr>
              <a:t>工作幅度</a:t>
            </a:r>
            <a:r>
              <a:rPr lang="en-US" altLang="zh-CN" sz="2800" b="1" dirty="0">
                <a:latin typeface="微软雅黑" panose="020B0503020204020204" charset="-122"/>
                <a:ea typeface="微软雅黑" panose="020B0503020204020204" charset="-122"/>
              </a:rPr>
              <a:t>=</a:t>
            </a:r>
            <a:r>
              <a:rPr lang="zh-CN" altLang="en-US" sz="2800" b="1" dirty="0">
                <a:latin typeface="微软雅黑" panose="020B0503020204020204" charset="-122"/>
                <a:ea typeface="微软雅黑" panose="020B0503020204020204" charset="-122"/>
              </a:rPr>
              <a:t>起重力矩</a:t>
            </a:r>
            <a:endParaRPr lang="zh-CN" altLang="en-US" sz="2800" b="1" dirty="0">
              <a:latin typeface="微软雅黑" panose="020B0503020204020204" charset="-122"/>
              <a:ea typeface="微软雅黑" panose="020B0503020204020204" charset="-122"/>
            </a:endParaRPr>
          </a:p>
        </p:txBody>
      </p:sp>
      <p:sp>
        <p:nvSpPr>
          <p:cNvPr id="9220" name="矩形 9219"/>
          <p:cNvSpPr/>
          <p:nvPr/>
        </p:nvSpPr>
        <p:spPr>
          <a:xfrm>
            <a:off x="1237615" y="2725420"/>
            <a:ext cx="5794375" cy="521970"/>
          </a:xfrm>
          <a:prstGeom prst="rect">
            <a:avLst/>
          </a:prstGeom>
          <a:solidFill>
            <a:srgbClr val="CCFFFF"/>
          </a:solidFill>
          <a:ln w="9525" cap="flat" cmpd="sng">
            <a:solidFill>
              <a:srgbClr val="FF0000"/>
            </a:solidFill>
            <a:prstDash val="solid"/>
            <a:miter/>
            <a:headEnd type="none" w="med" len="med"/>
            <a:tailEnd type="none" w="med" len="med"/>
          </a:ln>
        </p:spPr>
        <p:txBody>
          <a:bodyPr wrap="square" anchor="ctr">
            <a:spAutoFit/>
          </a:bodyPr>
          <a:p>
            <a:r>
              <a:rPr lang="zh-CN" altLang="en-US" sz="2800" b="1" dirty="0">
                <a:latin typeface="微软雅黑" panose="020B0503020204020204" charset="-122"/>
                <a:ea typeface="微软雅黑" panose="020B0503020204020204" charset="-122"/>
              </a:rPr>
              <a:t>一般控制额定起重力矩的</a:t>
            </a:r>
            <a:r>
              <a:rPr lang="en-US" altLang="zh-CN" sz="2800" b="1" dirty="0">
                <a:latin typeface="微软雅黑" panose="020B0503020204020204" charset="-122"/>
                <a:ea typeface="微软雅黑" panose="020B0503020204020204" charset="-122"/>
              </a:rPr>
              <a:t>75%</a:t>
            </a:r>
            <a:r>
              <a:rPr lang="zh-CN" altLang="en-US" sz="2800" b="1" dirty="0">
                <a:latin typeface="微软雅黑" panose="020B0503020204020204" charset="-122"/>
                <a:ea typeface="微软雅黑" panose="020B0503020204020204" charset="-122"/>
              </a:rPr>
              <a:t>以下</a:t>
            </a:r>
            <a:r>
              <a:rPr lang="zh-CN" altLang="en-US" sz="2400" b="1" dirty="0">
                <a:latin typeface="微软雅黑" panose="020B0503020204020204" charset="-122"/>
                <a:ea typeface="微软雅黑" panose="020B0503020204020204" charset="-122"/>
              </a:rPr>
              <a:t> </a:t>
            </a:r>
            <a:endParaRPr lang="zh-CN" altLang="en-US" sz="2400" b="1"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32"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plus(out)">
                                      <p:cBhvr>
                                        <p:cTn id="7" dur="1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22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ldLvl="0" animBg="1"/>
      <p:bldP spid="922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图片 3"/>
          <p:cNvPicPr>
            <a:picLocks noChangeAspect="1"/>
          </p:cNvPicPr>
          <p:nvPr/>
        </p:nvPicPr>
        <p:blipFill>
          <a:blip r:embed="rId1"/>
          <a:stretch>
            <a:fillRect/>
          </a:stretch>
        </p:blipFill>
        <p:spPr>
          <a:xfrm>
            <a:off x="801370" y="772795"/>
            <a:ext cx="10683240" cy="465010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br>
              <a:rPr lang="zh-CN" altLang="en-US" b="1" dirty="0"/>
            </a:br>
            <a:r>
              <a:rPr lang="en-US" altLang="zh-CN"/>
              <a:t>.</a:t>
            </a:r>
            <a:endParaRPr lang="en-US" altLang="zh-CN"/>
          </a:p>
        </p:txBody>
      </p:sp>
      <p:sp>
        <p:nvSpPr>
          <p:cNvPr id="3" name="副标题 2"/>
          <p:cNvSpPr>
            <a:spLocks noGrp="1"/>
          </p:cNvSpPr>
          <p:nvPr>
            <p:ph type="subTitle" idx="1"/>
          </p:nvPr>
        </p:nvSpPr>
        <p:spPr/>
        <p:txBody>
          <a:bodyPr/>
          <a:p>
            <a:endParaRPr lang="zh-CN" altLang="en-US"/>
          </a:p>
          <a:p>
            <a:r>
              <a:rPr lang="en-US" altLang="zh-CN"/>
              <a:t>.</a:t>
            </a:r>
            <a:endParaRPr lang="en-US" altLang="zh-CN"/>
          </a:p>
        </p:txBody>
      </p:sp>
      <p:sp>
        <p:nvSpPr>
          <p:cNvPr id="12291" name="矩形 12290"/>
          <p:cNvSpPr>
            <a:spLocks noGrp="1"/>
          </p:cNvSpPr>
          <p:nvPr/>
        </p:nvSpPr>
        <p:spPr>
          <a:xfrm>
            <a:off x="539750" y="620713"/>
            <a:ext cx="5113338" cy="609600"/>
          </a:xfrm>
          <a:prstGeom prst="rect">
            <a:avLst/>
          </a:prstGeom>
          <a:noFill/>
          <a:ln w="9525">
            <a:noFill/>
          </a:ln>
        </p:spPr>
        <p:txBody>
          <a:bodyPr vert="horz" wrap="square" anchor="t">
            <a:noAutofit/>
          </a:bodyPr>
          <a:lstStyle>
            <a:lvl1pPr marL="342900" lvl="0" indent="-3429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sym typeface="Calibri" panose="020F0502020204030204" charset="0"/>
              </a:defRPr>
            </a:lvl5pPr>
          </a:lstStyle>
          <a:p>
            <a:pPr marL="1905" lvl="0" indent="-1905">
              <a:buNone/>
            </a:pPr>
            <a:r>
              <a:rPr lang="zh-CN" altLang="en-US" sz="3600" b="1" dirty="0"/>
              <a:t>2、塔吊位置的确定</a:t>
            </a:r>
            <a:endParaRPr lang="zh-CN" altLang="en-US" sz="3600" b="1" dirty="0"/>
          </a:p>
        </p:txBody>
      </p:sp>
      <p:pic>
        <p:nvPicPr>
          <p:cNvPr id="5" name="图片 4"/>
          <p:cNvPicPr>
            <a:picLocks noChangeAspect="1"/>
          </p:cNvPicPr>
          <p:nvPr/>
        </p:nvPicPr>
        <p:blipFill>
          <a:blip r:embed="rId1"/>
          <a:stretch>
            <a:fillRect/>
          </a:stretch>
        </p:blipFill>
        <p:spPr>
          <a:xfrm>
            <a:off x="972185" y="1574165"/>
            <a:ext cx="6962775" cy="3891915"/>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9525">
          <a:noFill/>
        </a:ln>
      </a:spPr>
      <a:bodyPr/>
      <a:lstStyle>
        <a:defPPr>
          <a:defRPr lang="zh-CN" altLang="en-US"/>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535</Words>
  <Application>WPS 演示</Application>
  <PresentationFormat>宽屏</PresentationFormat>
  <Paragraphs>119</Paragraphs>
  <Slides>21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21</vt:i4>
      </vt:variant>
    </vt:vector>
  </HeadingPairs>
  <TitlesOfParts>
    <vt:vector size="29" baseType="lpstr">
      <vt:lpstr>Arial</vt:lpstr>
      <vt:lpstr>宋体</vt:lpstr>
      <vt:lpstr>Wingdings</vt:lpstr>
      <vt:lpstr>微软雅黑</vt:lpstr>
      <vt:lpstr>Calibri</vt:lpstr>
      <vt:lpstr>Calibri Light</vt:lpstr>
      <vt:lpstr>Arial Unicode MS</vt:lpstr>
      <vt:lpstr>Office 主题</vt:lpstr>
      <vt:lpstr>PowerPoint 演示文稿</vt:lpstr>
      <vt:lpstr>                             装配式建筑施工                               传统建筑施工  </vt:lpstr>
      <vt:lpstr>1、塔吊的型号选择 </vt:lpstr>
      <vt:lpstr>.</vt:lpstr>
      <vt:lpstr>  </vt:lpstr>
      <vt:lpstr>.</vt:lpstr>
      <vt:lpstr>.</vt:lpstr>
      <vt:lpstr>PowerPoint 演示文稿</vt:lpstr>
      <vt:lpstr> .</vt:lpstr>
      <vt:lpstr>.</vt:lpstr>
      <vt:lpstr>.</vt:lpstr>
      <vt:lpstr>.</vt:lpstr>
      <vt:lpstr>PowerPoint 演示文稿</vt:lpstr>
      <vt:lpstr>.</vt:lpstr>
      <vt:lpstr>.</vt:lpstr>
      <vt:lpstr>.</vt:lpstr>
      <vt:lpstr>.</vt:lpstr>
      <vt:lpstr>.</vt:lpstr>
      <vt:lpstr>.</vt:lpstr>
      <vt:lpstr>.</vt:lpstr>
      <vt:lpst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橙果</cp:lastModifiedBy>
  <cp:revision>3</cp:revision>
  <dcterms:created xsi:type="dcterms:W3CDTF">2018-07-11T06:30:00Z</dcterms:created>
  <dcterms:modified xsi:type="dcterms:W3CDTF">2018-07-12T03:02:13Z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